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70" r:id="rId4"/>
    <p:sldId id="257" r:id="rId5"/>
    <p:sldId id="271" r:id="rId6"/>
    <p:sldId id="272" r:id="rId7"/>
    <p:sldId id="262" r:id="rId8"/>
    <p:sldId id="266" r:id="rId9"/>
    <p:sldId id="269" r:id="rId10"/>
    <p:sldId id="264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7" autoAdjust="0"/>
    <p:restoredTop sz="94660"/>
  </p:normalViewPr>
  <p:slideViewPr>
    <p:cSldViewPr>
      <p:cViewPr varScale="1">
        <p:scale>
          <a:sx n="69" d="100"/>
          <a:sy n="69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9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1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4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11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2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6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512BF-EE08-4DAD-B0EE-FC3FEC032F87}" type="datetimeFigureOut">
              <a:rPr lang="en-US" smtClean="0"/>
              <a:t>06/04/2020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C2E74-E41C-4B9E-A5CA-4CE478B23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7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2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1.wmf"/><Relationship Id="rId5" Type="http://schemas.openxmlformats.org/officeDocument/2006/relationships/image" Target="../media/image1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13.png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21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31.wmf"/><Relationship Id="rId18" Type="http://schemas.openxmlformats.org/officeDocument/2006/relationships/oleObject" Target="../embeddings/oleObject13.bin"/><Relationship Id="rId3" Type="http://schemas.openxmlformats.org/officeDocument/2006/relationships/image" Target="../media/image26.pn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34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39.wmf"/><Relationship Id="rId3" Type="http://schemas.openxmlformats.org/officeDocument/2006/relationships/image" Target="../media/image26.png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19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7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77071" y="1248366"/>
                <a:ext cx="7258718" cy="196996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6000" b="1" cap="all" spc="0" dirty="0" smtClean="0">
                    <a:ln w="0"/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Times New Roman" pitchFamily="18" charset="0"/>
                    <a:cs typeface="Times New Roman" pitchFamily="18" charset="0"/>
                  </a:rPr>
                  <a:t>§4. </a:t>
                </a:r>
                <a:r>
                  <a:rPr lang="en-US" sz="6000" b="1" cap="all" spc="0" dirty="0" err="1" smtClean="0">
                    <a:ln w="0"/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Times New Roman" pitchFamily="18" charset="0"/>
                    <a:cs typeface="Times New Roman" pitchFamily="18" charset="0"/>
                  </a:rPr>
                  <a:t>Khi</a:t>
                </a:r>
                <a:r>
                  <a:rPr lang="en-US" sz="6000" b="1" cap="all" spc="0" dirty="0" smtClean="0">
                    <a:ln w="0"/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6000" b="1" cap="all" spc="0" dirty="0" err="1" smtClean="0">
                    <a:ln w="0"/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6000" b="1" cap="all" spc="0" dirty="0" smtClean="0">
                    <a:ln w="0"/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6000" b="1" cap="all" spc="0" dirty="0" err="1" smtClean="0">
                    <a:ln w="0"/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6000" b="1" cap="all" spc="0" dirty="0" smtClean="0">
                    <a:ln w="0"/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60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60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𝒙𝑶𝒚</m:t>
                        </m:r>
                      </m:e>
                    </m:acc>
                    <m:r>
                      <a:rPr lang="en-US" sz="60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60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60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𝒚𝑶𝒛</m:t>
                        </m:r>
                      </m:e>
                    </m:acc>
                    <m:r>
                      <a:rPr lang="en-US" sz="60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= </m:t>
                    </m:r>
                    <m:acc>
                      <m:accPr>
                        <m:chr m:val="̂"/>
                        <m:ctrlPr>
                          <a:rPr lang="en-US" sz="60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6000" b="1" i="1" smtClean="0">
                            <a:solidFill>
                              <a:srgbClr val="FF0000"/>
                            </a:solidFill>
                            <a:latin typeface="Cambria Math"/>
                            <a:cs typeface="Times New Roman" pitchFamily="18" charset="0"/>
                          </a:rPr>
                          <m:t>𝒙𝑶𝒛</m:t>
                        </m:r>
                      </m:e>
                    </m:acc>
                    <m:r>
                      <a:rPr lang="en-US" sz="6000" b="1" i="1" smtClean="0">
                        <a:solidFill>
                          <a:srgbClr val="FF0000"/>
                        </a:solidFill>
                        <a:latin typeface="Cambria Math"/>
                        <a:cs typeface="Times New Roman" pitchFamily="18" charset="0"/>
                      </a:rPr>
                      <m:t> ?</m:t>
                    </m:r>
                  </m:oMath>
                </a14:m>
                <a:r>
                  <a:rPr lang="en-US" sz="6000" b="1" cap="all" spc="0" dirty="0" smtClean="0">
                    <a:ln w="0"/>
                    <a:solidFill>
                      <a:srgbClr val="FF0000"/>
                    </a:solidFill>
                    <a:effectLst>
                      <a:reflection blurRad="12700" stA="50000" endPos="50000" dist="5000" dir="5400000" sy="-100000" rotWithShape="0"/>
                    </a:effectLst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6000" b="1" cap="all" spc="0" dirty="0">
                  <a:ln w="0"/>
                  <a:solidFill>
                    <a:srgbClr val="FF0000"/>
                  </a:solidFill>
                  <a:effectLst>
                    <a:reflection blurRad="12700" stA="50000" endPos="50000" dist="5000" dir="5400000" sy="-100000" rotWithShape="0"/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071" y="1248366"/>
                <a:ext cx="7258718" cy="19699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869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7"/>
              <p:cNvSpPr>
                <a:spLocks noChangeArrowheads="1"/>
              </p:cNvSpPr>
              <p:nvPr/>
            </p:nvSpPr>
            <p:spPr bwMode="auto">
              <a:xfrm>
                <a:off x="107504" y="-48289"/>
                <a:ext cx="8905486" cy="224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:r>
                  <a:rPr lang="en-US" sz="36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: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xOy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yOy’kề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bù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      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120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 . </m:t>
                    </m:r>
                  </m:oMath>
                </a14:m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𝑦𝑂𝑦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-48289"/>
                <a:ext cx="8905486" cy="2249332"/>
              </a:xfrm>
              <a:prstGeom prst="rect">
                <a:avLst/>
              </a:prstGeom>
              <a:blipFill rotWithShape="1">
                <a:blip r:embed="rId2"/>
                <a:stretch>
                  <a:fillRect l="-2122" t="-43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95536" y="1415231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33"/>
              <p:cNvSpPr txBox="1">
                <a:spLocks noChangeArrowheads="1"/>
              </p:cNvSpPr>
              <p:nvPr/>
            </p:nvSpPr>
            <p:spPr bwMode="auto">
              <a:xfrm>
                <a:off x="308894" y="2996952"/>
                <a:ext cx="8502706" cy="44689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marL="514350" indent="-514350">
                  <a:lnSpc>
                    <a:spcPct val="150000"/>
                  </a:lnSpc>
                  <a:buAutoNum type="alphaLcParenR"/>
                </a:pPr>
                <a:r>
                  <a:rPr lang="en-US" sz="2800" dirty="0" smtClean="0"/>
                  <a:t>Vì </a:t>
                </a:r>
                <a:r>
                  <a:rPr lang="en-US" sz="2800" dirty="0" err="1">
                    <a:cs typeface="Times New Roman" pitchFamily="18" charset="0"/>
                  </a:rPr>
                  <a:t>hai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góc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xOy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và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góc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yOy</a:t>
                </a:r>
                <a:r>
                  <a:rPr lang="en-US" sz="2800" dirty="0" smtClean="0">
                    <a:cs typeface="Times New Roman" pitchFamily="18" charset="0"/>
                  </a:rPr>
                  <a:t>’ </a:t>
                </a:r>
                <a:r>
                  <a:rPr lang="en-US" sz="2800" dirty="0" err="1" smtClean="0"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góc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kề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bù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với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nhau</a:t>
                </a:r>
                <a:r>
                  <a:rPr lang="en-US" sz="2800" dirty="0" smtClean="0">
                    <a:latin typeface=".VnTime" pitchFamily="34" charset="0"/>
                  </a:rPr>
                  <a:t> </a:t>
                </a:r>
                <a:r>
                  <a:rPr lang="en-US" sz="2800" dirty="0" err="1" smtClean="0"/>
                  <a:t>nên</a:t>
                </a:r>
                <a:r>
                  <a:rPr lang="en-US" sz="2800" dirty="0" smtClean="0"/>
                  <a:t>: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𝑦𝑂𝑦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′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0</m:t>
                        </m:r>
                        <m:sSup>
                          <m:sSupPr>
                            <m:ctrlPr>
                              <a:rPr lang="en-US" sz="28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′</m:t>
                            </m:r>
                          </m:sup>
                        </m:sSup>
                      </m:e>
                    </m:acc>
                  </m:oMath>
                </a14:m>
                <a:endParaRPr lang="en-US" sz="2800" b="0" i="1" dirty="0" smtClean="0"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 smtClean="0"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ra</a:t>
                </a:r>
                <a:r>
                  <a:rPr lang="en-US" sz="2800" dirty="0" smtClean="0">
                    <a:cs typeface="Times New Roman" pitchFamily="18" charset="0"/>
                  </a:rPr>
                  <a:t>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</m:e>
                    </m:acc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𝑦𝑂𝑦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′</m:t>
                        </m:r>
                      </m:e>
                    </m:acc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8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Hay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sz="2800" i="1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  <m:r>
                              <a:rPr lang="en-US" sz="2800" b="0" i="1" smtClean="0">
                                <a:latin typeface="Cambria Math"/>
                                <a:cs typeface="Times New Roman" pitchFamily="18" charset="0"/>
                              </a:rPr>
                              <m:t>20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  <a:cs typeface="Times New Roman" pitchFamily="18" charset="0"/>
                              </a:rPr>
                              <m:t>0</m:t>
                            </m:r>
                          </m:sup>
                        </m:sSup>
                      </m:e>
                    </m:acc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𝑦𝑂𝑦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′</m:t>
                        </m:r>
                      </m:e>
                    </m:acc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180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sym typeface="Symbol" pitchFamily="18" charset="2"/>
                  </a:rPr>
                  <a:t>       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𝑦𝑂𝑦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>
                    <a:sym typeface="Symbol" pitchFamily="18" charset="2"/>
                  </a:rPr>
                  <a:t>= </a:t>
                </a:r>
                <a:r>
                  <a:rPr lang="en-US" sz="2800" dirty="0" smtClean="0">
                    <a:sym typeface="Symbol" pitchFamily="18" charset="2"/>
                  </a:rPr>
                  <a:t>180</a:t>
                </a:r>
                <a:r>
                  <a:rPr lang="en-US" sz="2800" baseline="30000" dirty="0" smtClean="0">
                    <a:sym typeface="Symbol" pitchFamily="18" charset="2"/>
                  </a:rPr>
                  <a:t>o</a:t>
                </a:r>
                <a:r>
                  <a:rPr lang="en-US" sz="2800" dirty="0" smtClean="0">
                    <a:sym typeface="Symbol" pitchFamily="18" charset="2"/>
                  </a:rPr>
                  <a:t> - 120</a:t>
                </a:r>
                <a:r>
                  <a:rPr lang="en-US" sz="2800" baseline="30000" dirty="0" smtClean="0">
                    <a:sym typeface="Symbol" pitchFamily="18" charset="2"/>
                  </a:rPr>
                  <a:t>o        </a:t>
                </a:r>
                <a:r>
                  <a:rPr lang="en-US" sz="2800" dirty="0" smtClean="0">
                    <a:sym typeface="Symbol" pitchFamily="18" charset="2"/>
                  </a:rPr>
                  <a:t>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𝑦𝑂𝑦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en-US" sz="2800" dirty="0">
                    <a:sym typeface="Symbol" pitchFamily="18" charset="2"/>
                  </a:rPr>
                  <a:t> = </a:t>
                </a:r>
                <a:r>
                  <a:rPr lang="en-US" sz="2800" dirty="0" smtClean="0">
                    <a:sym typeface="Symbol" pitchFamily="18" charset="2"/>
                  </a:rPr>
                  <a:t>60</a:t>
                </a:r>
                <a:r>
                  <a:rPr lang="en-US" sz="2800" baseline="30000" dirty="0" smtClean="0">
                    <a:sym typeface="Symbol" pitchFamily="18" charset="2"/>
                  </a:rPr>
                  <a:t>o</a:t>
                </a:r>
                <a:endParaRPr lang="en-US" sz="2800" dirty="0"/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endParaRPr lang="en-US" sz="2800" dirty="0"/>
              </a:p>
            </p:txBody>
          </p:sp>
        </mc:Choice>
        <mc:Fallback xmlns="">
          <p:sp>
            <p:nvSpPr>
              <p:cNvPr id="17" name="Text 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8894" y="2996952"/>
                <a:ext cx="8502706" cy="4468916"/>
              </a:xfrm>
              <a:prstGeom prst="rect">
                <a:avLst/>
              </a:prstGeom>
              <a:blipFill rotWithShape="1">
                <a:blip r:embed="rId3"/>
                <a:stretch>
                  <a:fillRect l="-150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247" y="1215278"/>
            <a:ext cx="4044202" cy="190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128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7"/>
              <p:cNvSpPr>
                <a:spLocks noChangeArrowheads="1"/>
              </p:cNvSpPr>
              <p:nvPr/>
            </p:nvSpPr>
            <p:spPr bwMode="auto">
              <a:xfrm>
                <a:off x="107504" y="-48289"/>
                <a:ext cx="8905486" cy="224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Bài 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: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𝐴𝑂𝐵</m:t>
                        </m:r>
                      </m:e>
                    </m:acc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60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. </m:t>
                    </m:r>
                  </m:oMath>
                </a14:m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OI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OA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OB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, biết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𝐵𝑂𝐼</m:t>
                        </m:r>
                      </m:e>
                    </m:acc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= 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1/4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𝐴𝑂𝐵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. </m:t>
                    </m:r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Tính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𝐵𝑂𝐼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 ; 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𝐴𝑂𝐼</m:t>
                        </m:r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 ; </m:t>
                        </m:r>
                      </m:e>
                    </m:acc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-48289"/>
                <a:ext cx="8905486" cy="2249332"/>
              </a:xfrm>
              <a:prstGeom prst="rect">
                <a:avLst/>
              </a:prstGeom>
              <a:blipFill rotWithShape="1">
                <a:blip r:embed="rId3"/>
                <a:stretch>
                  <a:fillRect l="-2122" t="-43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08894" y="114469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33"/>
              <p:cNvSpPr txBox="1">
                <a:spLocks noChangeArrowheads="1"/>
              </p:cNvSpPr>
              <p:nvPr/>
            </p:nvSpPr>
            <p:spPr bwMode="auto">
              <a:xfrm>
                <a:off x="477880" y="2989489"/>
                <a:ext cx="8502706" cy="47731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3200" dirty="0" err="1" smtClean="0"/>
                  <a:t>Vì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tia</a:t>
                </a:r>
                <a:r>
                  <a:rPr lang="en-US" sz="3200" dirty="0" smtClean="0"/>
                  <a:t> OI </a:t>
                </a:r>
                <a:r>
                  <a:rPr lang="en-US" sz="3200" dirty="0" err="1" smtClean="0"/>
                  <a:t>nằm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giữa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hai</a:t>
                </a:r>
                <a:r>
                  <a:rPr lang="en-US" sz="3200" dirty="0" smtClean="0"/>
                  <a:t> </a:t>
                </a:r>
                <a:r>
                  <a:rPr lang="en-US" sz="3200" dirty="0" err="1" smtClean="0"/>
                  <a:t>tia</a:t>
                </a:r>
                <a:r>
                  <a:rPr lang="en-US" sz="3200" dirty="0" smtClean="0"/>
                  <a:t> OA, OB </a:t>
                </a:r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 smtClean="0"/>
                  <a:t>Nên</a:t>
                </a:r>
                <a:r>
                  <a:rPr lang="en-US" sz="2800" dirty="0" smtClean="0"/>
                  <a:t>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𝐴𝑂𝐼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𝐼𝑂𝐵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𝐴𝑂𝐵</m:t>
                        </m:r>
                      </m:e>
                    </m:acc>
                  </m:oMath>
                </a14:m>
                <a:endParaRPr lang="en-US" sz="2800" b="0" i="1" dirty="0" smtClean="0">
                  <a:latin typeface="Cambria Math"/>
                  <a:ea typeface="Cambria Math"/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 smtClean="0">
                    <a:cs typeface="Times New Roman" pitchFamily="18" charset="0"/>
                  </a:rPr>
                  <a:t>Suy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ra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𝐴𝑂𝐼</m:t>
                        </m:r>
                      </m:e>
                    </m:acc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𝐴𝑂𝐵</m:t>
                        </m:r>
                      </m:e>
                    </m:acc>
                  </m:oMath>
                </a14:m>
                <a:r>
                  <a:rPr lang="en-US" sz="2800" dirty="0" smtClean="0"/>
                  <a:t>-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𝐼𝑂𝐵</m:t>
                        </m:r>
                      </m:e>
                    </m:acc>
                  </m:oMath>
                </a14:m>
                <a:r>
                  <a:rPr lang="en-US" sz="2800" dirty="0"/>
                  <a:t> Hay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𝐴𝑂𝐼</m:t>
                        </m:r>
                      </m:e>
                    </m:acc>
                    <m:r>
                      <a:rPr lang="en-US" sz="2800" i="1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60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15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en-US" sz="2800" dirty="0" smtClean="0"/>
                  <a:t>=</a:t>
                </a:r>
                <a:r>
                  <a:rPr lang="en-US" sz="2800" dirty="0">
                    <a:sym typeface="Symbol" pitchFamily="18" charset="2"/>
                  </a:rPr>
                  <a:t>45</a:t>
                </a:r>
                <a:r>
                  <a:rPr lang="en-US" sz="2800" baseline="30000" dirty="0">
                    <a:sym typeface="Symbol" pitchFamily="18" charset="2"/>
                  </a:rPr>
                  <a:t>o</a:t>
                </a:r>
                <a:endParaRPr lang="en-US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>
                    <a:sym typeface="Symbol" pitchFamily="18" charset="2"/>
                  </a:rPr>
                  <a:t>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𝐴𝑂𝐼</m:t>
                        </m:r>
                      </m:e>
                    </m:acc>
                  </m:oMath>
                </a14:m>
                <a:r>
                  <a:rPr lang="en-US" sz="2800" dirty="0">
                    <a:sym typeface="Symbol" pitchFamily="18" charset="2"/>
                  </a:rPr>
                  <a:t> = 45</a:t>
                </a:r>
                <a:r>
                  <a:rPr lang="en-US" sz="2800" baseline="30000" dirty="0">
                    <a:sym typeface="Symbol" pitchFamily="18" charset="2"/>
                  </a:rPr>
                  <a:t>o</a:t>
                </a:r>
                <a:endParaRPr lang="en-US" sz="2800" dirty="0"/>
              </a:p>
              <a:p>
                <a:pPr>
                  <a:lnSpc>
                    <a:spcPct val="150000"/>
                  </a:lnSpc>
                </a:pPr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7" name="Text 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7880" y="2989489"/>
                <a:ext cx="8502706" cy="4773166"/>
              </a:xfrm>
              <a:prstGeom prst="rect">
                <a:avLst/>
              </a:prstGeom>
              <a:blipFill rotWithShape="1">
                <a:blip r:embed="rId4"/>
                <a:stretch>
                  <a:fillRect l="-17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268760"/>
            <a:ext cx="3021626" cy="214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954180"/>
              </p:ext>
            </p:extLst>
          </p:nvPr>
        </p:nvGraphicFramePr>
        <p:xfrm>
          <a:off x="1320816" y="1556792"/>
          <a:ext cx="2652543" cy="934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4" name="Equation" r:id="rId6" imgW="1117440" imgH="393480" progId="Equation.DSMT4">
                  <p:embed/>
                </p:oleObj>
              </mc:Choice>
              <mc:Fallback>
                <p:oleObj name="Equation" r:id="rId6" imgW="1117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20816" y="1556792"/>
                        <a:ext cx="2652543" cy="9344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9069" y="1816722"/>
            <a:ext cx="761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7880" y="2564565"/>
            <a:ext cx="10743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588975"/>
              </p:ext>
            </p:extLst>
          </p:nvPr>
        </p:nvGraphicFramePr>
        <p:xfrm>
          <a:off x="1320816" y="2463053"/>
          <a:ext cx="3096344" cy="95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5" name="Equation" r:id="rId8" imgW="1282680" imgH="393480" progId="Equation.DSMT4">
                  <p:embed/>
                </p:oleObj>
              </mc:Choice>
              <mc:Fallback>
                <p:oleObj name="Equation" r:id="rId8" imgW="1282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20816" y="2463053"/>
                        <a:ext cx="3096344" cy="950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2576" y="3249850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844458"/>
              </p:ext>
            </p:extLst>
          </p:nvPr>
        </p:nvGraphicFramePr>
        <p:xfrm>
          <a:off x="1473032" y="3316836"/>
          <a:ext cx="1921340" cy="512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6" name="Equation" r:id="rId10" imgW="761760" imgH="203040" progId="Equation.DSMT4">
                  <p:embed/>
                </p:oleObj>
              </mc:Choice>
              <mc:Fallback>
                <p:oleObj name="Equation" r:id="rId10" imgW="761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473032" y="3316836"/>
                        <a:ext cx="1921340" cy="512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95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4" grpId="0"/>
      <p:bldP spid="9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7"/>
              <p:cNvSpPr>
                <a:spLocks noChangeArrowheads="1"/>
              </p:cNvSpPr>
              <p:nvPr/>
            </p:nvSpPr>
            <p:spPr bwMode="auto">
              <a:xfrm>
                <a:off x="215385" y="260648"/>
                <a:ext cx="8905486" cy="224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Bài 4 : 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chung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gốc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Ox,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, Oz.  </a:t>
                </a: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130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 , 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𝑦𝑂𝑧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40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; </m:t>
                    </m:r>
                    <m:acc>
                      <m:accPr>
                        <m:chr m:val="̂"/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𝑧</m:t>
                        </m:r>
                      </m:e>
                    </m:acc>
                    <m:r>
                      <a:rPr lang="en-US" sz="3200" i="1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90</m:t>
                        </m:r>
                      </m:e>
                      <m:sup>
                        <m:r>
                          <a:rPr lang="en-US" sz="32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Trong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ba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nào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còn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lại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5385" y="260648"/>
                <a:ext cx="8905486" cy="2249332"/>
              </a:xfrm>
              <a:prstGeom prst="rect">
                <a:avLst/>
              </a:prstGeom>
              <a:blipFill rotWithShape="1">
                <a:blip r:embed="rId2"/>
                <a:stretch>
                  <a:fillRect l="-2053" t="-4336" b="-32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41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-3123"/>
            <a:ext cx="3600271" cy="2021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81230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233"/>
              <p:cNvSpPr txBox="1">
                <a:spLocks noChangeArrowheads="1"/>
              </p:cNvSpPr>
              <p:nvPr/>
            </p:nvSpPr>
            <p:spPr bwMode="auto">
              <a:xfrm>
                <a:off x="73968" y="1772816"/>
                <a:ext cx="8928484" cy="6280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Vì</a:t>
                </a:r>
                <a:r>
                  <a:rPr lang="en-US" sz="2400" dirty="0" smtClean="0">
                    <a:latin typeface=".VnTime" pitchFamily="34" charset="0"/>
                  </a:rPr>
                  <a:t> </a:t>
                </a:r>
                <a:r>
                  <a:rPr lang="en-US" sz="32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ba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cs typeface="Times New Roman" pitchFamily="18" charset="0"/>
                  </a:rPr>
                  <a:t> Ox, </a:t>
                </a:r>
                <a:r>
                  <a:rPr lang="en-US" sz="2800" dirty="0" err="1" smtClean="0">
                    <a:cs typeface="Times New Roman" pitchFamily="18" charset="0"/>
                  </a:rPr>
                  <a:t>Oy</a:t>
                </a:r>
                <a:r>
                  <a:rPr lang="en-US" sz="2800" dirty="0" smtClean="0">
                    <a:cs typeface="Times New Roman" pitchFamily="18" charset="0"/>
                  </a:rPr>
                  <a:t>, Oz </a:t>
                </a:r>
                <a:r>
                  <a:rPr lang="en-US" sz="2800" dirty="0" err="1" smtClean="0">
                    <a:cs typeface="Times New Roman" pitchFamily="18" charset="0"/>
                  </a:rPr>
                  <a:t>cùng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thuộc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nửa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mặt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phẳng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bờ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là</a:t>
                </a:r>
                <a:r>
                  <a:rPr lang="en-US" sz="2800" dirty="0" smtClean="0">
                    <a:cs typeface="Times New Roman" pitchFamily="18" charset="0"/>
                  </a:rPr>
                  <a:t> Ox (</a:t>
                </a:r>
                <a:r>
                  <a:rPr lang="en-US" sz="2800" dirty="0" smtClean="0">
                    <a:cs typeface="Times New Roman" pitchFamily="18" charset="0"/>
                  </a:rPr>
                  <a:t>1)</a:t>
                </a:r>
                <a:endParaRPr lang="en-US" sz="2800" dirty="0" smtClean="0">
                  <a:cs typeface="Times New Roman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endParaRPr lang="en-US" sz="28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Ta </a:t>
                </a:r>
                <a:r>
                  <a:rPr lang="en-US" sz="2800" dirty="0" err="1" smtClean="0"/>
                  <a:t>có</a:t>
                </a:r>
                <a:r>
                  <a:rPr lang="en-US" sz="2800" dirty="0" smtClean="0"/>
                  <a:t>: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𝑧𝑂𝑦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90</m:t>
                    </m:r>
                    <m:r>
                      <m:rPr>
                        <m:nor/>
                      </m:rPr>
                      <a:rPr lang="en-US" sz="2800" baseline="30000" dirty="0">
                        <a:sym typeface="Symbol" pitchFamily="18" charset="2"/>
                      </a:rPr>
                      <m:t>o</m:t>
                    </m:r>
                    <m:r>
                      <m:rPr>
                        <m:nor/>
                      </m:rPr>
                      <a:rPr lang="en-US" sz="2800" dirty="0">
                        <a:sym typeface="Symbol" pitchFamily="18" charset="2"/>
                      </a:rPr>
                      <m:t> + </m:t>
                    </m:r>
                    <m:r>
                      <m:rPr>
                        <m:nor/>
                      </m:rPr>
                      <a:rPr lang="en-US" sz="2800" b="0" i="0" dirty="0" smtClean="0">
                        <a:sym typeface="Symbol" pitchFamily="18" charset="2"/>
                      </a:rPr>
                      <m:t>40</m:t>
                    </m:r>
                    <m:r>
                      <m:rPr>
                        <m:nor/>
                      </m:rPr>
                      <a:rPr lang="en-US" sz="2800" baseline="30000" dirty="0">
                        <a:sym typeface="Symbol" pitchFamily="18" charset="2"/>
                      </a:rPr>
                      <m:t>o</m:t>
                    </m:r>
                  </m:oMath>
                </a14:m>
                <a:r>
                  <a:rPr lang="en-US" sz="2800" dirty="0" smtClean="0"/>
                  <a:t>=</a:t>
                </a:r>
                <a:r>
                  <a:rPr lang="en-US" sz="2800" dirty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sym typeface="Symbol" pitchFamily="18" charset="2"/>
                  </a:rPr>
                  <a:t>130</a:t>
                </a:r>
                <a:r>
                  <a:rPr lang="en-US" sz="2800" baseline="30000" dirty="0" smtClean="0">
                    <a:sym typeface="Symbol" pitchFamily="18" charset="2"/>
                  </a:rPr>
                  <a:t>o </a:t>
                </a:r>
                <a:endParaRPr lang="en-US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sym typeface="Symbol" pitchFamily="18" charset="2"/>
                  </a:rPr>
                  <a:t>       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𝑥𝑂𝑦</m:t>
                        </m:r>
                      </m:e>
                    </m:acc>
                  </m:oMath>
                </a14:m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>
                    <a:sym typeface="Symbol" pitchFamily="18" charset="2"/>
                  </a:rPr>
                  <a:t>= </a:t>
                </a:r>
                <a:r>
                  <a:rPr lang="en-US" sz="2800" dirty="0" smtClean="0">
                    <a:sym typeface="Symbol" pitchFamily="18" charset="2"/>
                  </a:rPr>
                  <a:t>130</a:t>
                </a:r>
                <a:r>
                  <a:rPr lang="en-US" sz="2800" baseline="30000" dirty="0" smtClean="0">
                    <a:sym typeface="Symbol" pitchFamily="18" charset="2"/>
                  </a:rPr>
                  <a:t>o     </a:t>
                </a:r>
                <a:r>
                  <a:rPr lang="en-US" sz="2800" dirty="0" smtClean="0">
                    <a:sym typeface="Symbol" pitchFamily="18" charset="2"/>
                  </a:rPr>
                  <a:t>   ( </a:t>
                </a:r>
                <a:r>
                  <a:rPr lang="en-US" sz="2800" dirty="0" err="1" smtClean="0">
                    <a:sym typeface="Symbol" pitchFamily="18" charset="2"/>
                  </a:rPr>
                  <a:t>theo</a:t>
                </a:r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 err="1" smtClean="0">
                    <a:sym typeface="Symbol" pitchFamily="18" charset="2"/>
                  </a:rPr>
                  <a:t>đề</a:t>
                </a:r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 err="1" smtClean="0">
                    <a:sym typeface="Symbol" pitchFamily="18" charset="2"/>
                  </a:rPr>
                  <a:t>bài</a:t>
                </a:r>
                <a:r>
                  <a:rPr lang="en-US" sz="2800" dirty="0" smtClean="0">
                    <a:sym typeface="Symbol" pitchFamily="18" charset="2"/>
                  </a:rPr>
                  <a:t> ) </a:t>
                </a:r>
                <a:endParaRPr lang="en-US" sz="2800" dirty="0"/>
              </a:p>
              <a:p>
                <a:pPr marL="457200" indent="-457200">
                  <a:lnSpc>
                    <a:spcPct val="150000"/>
                  </a:lnSpc>
                  <a:buFont typeface="Symbol"/>
                  <a:buChar char="Þ"/>
                </a:pP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</m:e>
                    </m:acc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𝑧𝑂𝑦</m:t>
                        </m:r>
                      </m:e>
                    </m:acc>
                  </m:oMath>
                </a14:m>
                <a:r>
                  <a:rPr lang="en-US" sz="2800" dirty="0" smtClean="0">
                    <a:sym typeface="Symbol" pitchFamily="18" charset="2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𝑥𝑂𝑦</m:t>
                        </m:r>
                      </m:e>
                    </m:acc>
                  </m:oMath>
                </a14:m>
                <a:r>
                  <a:rPr lang="en-US" sz="2800" dirty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sym typeface="Symbol" pitchFamily="18" charset="2"/>
                  </a:rPr>
                  <a:t>( = 130</a:t>
                </a:r>
                <a:r>
                  <a:rPr lang="en-US" sz="2800" baseline="30000" dirty="0" smtClean="0">
                    <a:sym typeface="Symbol" pitchFamily="18" charset="2"/>
                  </a:rPr>
                  <a:t>o</a:t>
                </a:r>
                <a:r>
                  <a:rPr lang="en-US" sz="2800" dirty="0" smtClean="0">
                    <a:sym typeface="Symbol" pitchFamily="18" charset="2"/>
                  </a:rPr>
                  <a:t>  ) (2)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err="1" smtClean="0">
                    <a:sym typeface="Symbol" pitchFamily="18" charset="2"/>
                  </a:rPr>
                  <a:t>Từ</a:t>
                </a:r>
                <a:r>
                  <a:rPr lang="en-US" sz="2800" dirty="0" smtClean="0">
                    <a:sym typeface="Symbol" pitchFamily="18" charset="2"/>
                  </a:rPr>
                  <a:t> (1) </a:t>
                </a:r>
                <a:r>
                  <a:rPr lang="en-US" sz="2800" dirty="0" err="1" smtClean="0">
                    <a:sym typeface="Symbol" pitchFamily="18" charset="2"/>
                  </a:rPr>
                  <a:t>và</a:t>
                </a:r>
                <a:r>
                  <a:rPr lang="en-US" sz="2800" dirty="0" smtClean="0">
                    <a:sym typeface="Symbol" pitchFamily="18" charset="2"/>
                  </a:rPr>
                  <a:t> (2) </a:t>
                </a:r>
                <a:r>
                  <a:rPr lang="en-US" sz="2800" dirty="0" err="1">
                    <a:cs typeface="Times New Roman" pitchFamily="18" charset="0"/>
                  </a:rPr>
                  <a:t>Trong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ba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cs typeface="Times New Roman" pitchFamily="18" charset="0"/>
                  </a:rPr>
                  <a:t> Oz </a:t>
                </a:r>
                <a:r>
                  <a:rPr lang="en-US" sz="2800" dirty="0" err="1" smtClean="0">
                    <a:cs typeface="Times New Roman" pitchFamily="18" charset="0"/>
                  </a:rPr>
                  <a:t>nằm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giữa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cs typeface="Times New Roman" pitchFamily="18" charset="0"/>
                  </a:rPr>
                  <a:t> Ox</a:t>
                </a:r>
                <a:r>
                  <a:rPr lang="en-US" sz="2800" dirty="0">
                    <a:cs typeface="Times New Roman" pitchFamily="18" charset="0"/>
                  </a:rPr>
                  <a:t>, </a:t>
                </a:r>
                <a:r>
                  <a:rPr lang="en-US" sz="2800" dirty="0" err="1">
                    <a:cs typeface="Times New Roman" pitchFamily="18" charset="0"/>
                  </a:rPr>
                  <a:t>Oy</a:t>
                </a:r>
                <a:r>
                  <a:rPr lang="en-US" sz="2800" dirty="0">
                    <a:cs typeface="Times New Roman" pitchFamily="18" charset="0"/>
                  </a:rPr>
                  <a:t>, </a:t>
                </a:r>
              </a:p>
              <a:p>
                <a:pPr>
                  <a:lnSpc>
                    <a:spcPct val="150000"/>
                  </a:lnSpc>
                </a:pPr>
                <a:endParaRPr lang="en-US" sz="2800" dirty="0"/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endParaRPr lang="en-US" sz="2800" dirty="0"/>
              </a:p>
            </p:txBody>
          </p:sp>
        </mc:Choice>
        <mc:Fallback>
          <p:sp>
            <p:nvSpPr>
              <p:cNvPr id="4" name="Text 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968" y="1772816"/>
                <a:ext cx="8928484" cy="6280374"/>
              </a:xfrm>
              <a:prstGeom prst="rect">
                <a:avLst/>
              </a:prstGeom>
              <a:blipFill rotWithShape="1">
                <a:blip r:embed="rId4"/>
                <a:stretch>
                  <a:fillRect l="-1365" r="-75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698903"/>
              </p:ext>
            </p:extLst>
          </p:nvPr>
        </p:nvGraphicFramePr>
        <p:xfrm>
          <a:off x="251273" y="2564904"/>
          <a:ext cx="4286937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5" imgW="1663560" imgH="228600" progId="Equation.DSMT4">
                  <p:embed/>
                </p:oleObj>
              </mc:Choice>
              <mc:Fallback>
                <p:oleObj name="Equation" r:id="rId5" imgW="1663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1273" y="2564904"/>
                        <a:ext cx="4286937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73348"/>
              </p:ext>
            </p:extLst>
          </p:nvPr>
        </p:nvGraphicFramePr>
        <p:xfrm>
          <a:off x="323528" y="3140968"/>
          <a:ext cx="4050527" cy="556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Equation" r:id="rId7" imgW="1663560" imgH="228600" progId="Equation.DSMT4">
                  <p:embed/>
                </p:oleObj>
              </mc:Choice>
              <mc:Fallback>
                <p:oleObj name="Equation" r:id="rId7" imgW="1663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3528" y="3140968"/>
                        <a:ext cx="4050527" cy="556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180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7"/>
              <p:cNvSpPr>
                <a:spLocks noChangeArrowheads="1"/>
              </p:cNvSpPr>
              <p:nvPr/>
            </p:nvSpPr>
            <p:spPr bwMode="auto">
              <a:xfrm>
                <a:off x="0" y="260648"/>
                <a:ext cx="9144000" cy="224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Bài </a:t>
                </a:r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: 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</a:p>
              <a:p>
                <a:pPr marL="342900" indent="-342900">
                  <a:spcBef>
                    <a:spcPct val="50000"/>
                  </a:spcBef>
                </a:pP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50000"/>
                  </a:spcBef>
                </a:pPr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     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</m:e>
                    </m:acc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56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 , </m:t>
                    </m:r>
                    <m:acc>
                      <m:accPr>
                        <m:chr m:val="̂"/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𝑧𝑂𝑡</m:t>
                        </m:r>
                      </m:e>
                    </m:acc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34</m:t>
                        </m:r>
                      </m:e>
                      <m:sup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; </m:t>
                    </m:r>
                  </m:oMath>
                </a14:m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spcBef>
                    <a:spcPct val="50000"/>
                  </a:spcBef>
                  <a:buAutoNum type="alphaLcParenR"/>
                </a:pP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Chứng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tỏ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rằng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xOz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zOt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phụ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b)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Kể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tên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cặp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phụ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nhau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60648"/>
                <a:ext cx="9144000" cy="2249332"/>
              </a:xfrm>
              <a:prstGeom prst="rect">
                <a:avLst/>
              </a:prstGeom>
              <a:blipFill rotWithShape="1">
                <a:blip r:embed="rId2"/>
                <a:stretch>
                  <a:fillRect l="-2000" t="-4336" r="-467" b="-15935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066" y="908720"/>
            <a:ext cx="29051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27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326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Box 233"/>
              <p:cNvSpPr txBox="1">
                <a:spLocks noChangeArrowheads="1"/>
              </p:cNvSpPr>
              <p:nvPr/>
            </p:nvSpPr>
            <p:spPr bwMode="auto">
              <a:xfrm>
                <a:off x="107504" y="1988840"/>
                <a:ext cx="6264696" cy="377597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sz="3200" b="1" dirty="0" smtClean="0"/>
                  <a:t>a) </a:t>
                </a:r>
                <a:r>
                  <a:rPr lang="en-US" sz="2800" dirty="0" err="1" smtClean="0"/>
                  <a:t>Vì</a:t>
                </a:r>
                <a:r>
                  <a:rPr lang="en-US" sz="2800" dirty="0" smtClean="0"/>
                  <a:t>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𝑧𝑂𝑡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m:rPr>
                        <m:nor/>
                      </m:rPr>
                      <a:rPr lang="en-US" sz="28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56</m:t>
                    </m:r>
                    <m:r>
                      <m:rPr>
                        <m:nor/>
                      </m:rPr>
                      <a:rPr lang="en-US" sz="2800" baseline="30000" dirty="0">
                        <a:sym typeface="Symbol" pitchFamily="18" charset="2"/>
                      </a:rPr>
                      <m:t>o</m:t>
                    </m:r>
                    <m:r>
                      <m:rPr>
                        <m:nor/>
                      </m:rPr>
                      <a:rPr lang="en-US" sz="2800" dirty="0">
                        <a:sym typeface="Symbol" pitchFamily="18" charset="2"/>
                      </a:rPr>
                      <m:t> + </m:t>
                    </m:r>
                    <m:r>
                      <m:rPr>
                        <m:nor/>
                      </m:rPr>
                      <a:rPr lang="en-US" sz="2800" b="0" i="0" dirty="0" smtClean="0">
                        <a:sym typeface="Symbol" pitchFamily="18" charset="2"/>
                      </a:rPr>
                      <m:t>34</m:t>
                    </m:r>
                    <m:r>
                      <m:rPr>
                        <m:nor/>
                      </m:rPr>
                      <a:rPr lang="en-US" sz="2800" baseline="30000" dirty="0">
                        <a:sym typeface="Symbol" pitchFamily="18" charset="2"/>
                      </a:rPr>
                      <m:t>o</m:t>
                    </m:r>
                  </m:oMath>
                </a14:m>
                <a:r>
                  <a:rPr lang="en-US" sz="2800" dirty="0" smtClean="0"/>
                  <a:t>=</a:t>
                </a:r>
                <a:r>
                  <a:rPr lang="en-US" sz="2800" dirty="0">
                    <a:sym typeface="Symbol" pitchFamily="18" charset="2"/>
                  </a:rPr>
                  <a:t> </a:t>
                </a:r>
                <a:r>
                  <a:rPr lang="en-US" sz="2800" dirty="0" smtClean="0">
                    <a:sym typeface="Symbol" pitchFamily="18" charset="2"/>
                  </a:rPr>
                  <a:t>90</a:t>
                </a:r>
                <a:r>
                  <a:rPr lang="en-US" sz="2800" baseline="30000" dirty="0" smtClean="0">
                    <a:sym typeface="Symbol" pitchFamily="18" charset="2"/>
                  </a:rPr>
                  <a:t>o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 err="1" smtClean="0">
                    <a:sym typeface="Symbol" pitchFamily="18" charset="2"/>
                  </a:rPr>
                  <a:t>Nên</a:t>
                </a:r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 err="1" smtClean="0">
                    <a:sym typeface="Symbol" pitchFamily="18" charset="2"/>
                  </a:rPr>
                  <a:t>hai</a:t>
                </a:r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 err="1" smtClean="0">
                    <a:cs typeface="Times New Roman" pitchFamily="18" charset="0"/>
                  </a:rPr>
                  <a:t>góc</a:t>
                </a:r>
                <a:r>
                  <a:rPr lang="en-US" sz="2800" dirty="0" smtClean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xOz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và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góc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zOt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phụ</a:t>
                </a:r>
                <a:r>
                  <a:rPr lang="en-US" sz="2800" dirty="0">
                    <a:cs typeface="Times New Roman" pitchFamily="18" charset="0"/>
                  </a:rPr>
                  <a:t> </a:t>
                </a:r>
                <a:r>
                  <a:rPr lang="en-US" sz="2800" dirty="0" err="1">
                    <a:cs typeface="Times New Roman" pitchFamily="18" charset="0"/>
                  </a:rPr>
                  <a:t>nhau</a:t>
                </a:r>
                <a:endParaRPr lang="en-US" sz="2800" dirty="0"/>
              </a:p>
              <a:p>
                <a:pPr>
                  <a:lnSpc>
                    <a:spcPct val="150000"/>
                  </a:lnSpc>
                </a:pPr>
                <a:endParaRPr lang="en-US" sz="2800" dirty="0"/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3200" b="1" dirty="0" smtClean="0"/>
                  <a:t>b) </a:t>
                </a:r>
                <a:r>
                  <a:rPr lang="en-US" sz="2800" dirty="0" err="1" smtClean="0"/>
                  <a:t>Các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cặp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góc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phụ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nhau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trong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hình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vẽ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là</a:t>
                </a:r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v</m:t>
                    </m:r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à 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𝑧𝑂𝑡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800" dirty="0" smtClean="0"/>
                  <a:t>   ;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/>
                            <a:cs typeface="Times New Roman" pitchFamily="18" charset="0"/>
                          </a:rPr>
                          <m:t>𝑥𝑂</m:t>
                        </m:r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e>
                    </m:acc>
                    <m:r>
                      <a:rPr lang="en-US" sz="280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800">
                        <a:latin typeface="Cambria Math"/>
                        <a:cs typeface="Times New Roman" pitchFamily="18" charset="0"/>
                      </a:rPr>
                      <m:t>v</m:t>
                    </m:r>
                    <m:r>
                      <a:rPr lang="en-US" sz="2800" i="1">
                        <a:latin typeface="Cambria Math"/>
                        <a:cs typeface="Times New Roman" pitchFamily="18" charset="0"/>
                      </a:rPr>
                      <m:t>à </m:t>
                    </m:r>
                    <m:acc>
                      <m:accPr>
                        <m:chr m:val="̂"/>
                        <m:ctrlP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𝑦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𝑂𝑡</m:t>
                        </m:r>
                      </m:e>
                    </m:acc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Text 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1988840"/>
                <a:ext cx="6264696" cy="3775970"/>
              </a:xfrm>
              <a:prstGeom prst="rect">
                <a:avLst/>
              </a:prstGeom>
              <a:blipFill rotWithShape="1">
                <a:blip r:embed="rId2"/>
                <a:stretch>
                  <a:fillRect l="-2532" b="-12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4563" y="34993"/>
            <a:ext cx="29051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532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7"/>
              <p:cNvSpPr>
                <a:spLocks noChangeArrowheads="1"/>
              </p:cNvSpPr>
              <p:nvPr/>
            </p:nvSpPr>
            <p:spPr bwMode="auto">
              <a:xfrm>
                <a:off x="0" y="260648"/>
                <a:ext cx="9144000" cy="224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Bài 6 :  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hình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    </a:t>
                </a:r>
              </a:p>
              <a:p>
                <a:pPr marL="342900" indent="-342900">
                  <a:spcBef>
                    <a:spcPct val="50000"/>
                  </a:spcBef>
                </a:pP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algn="ctr">
                  <a:spcBef>
                    <a:spcPct val="50000"/>
                  </a:spcBef>
                </a:pPr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ctr">
                  <a:spcBef>
                    <a:spcPct val="50000"/>
                  </a:spcBef>
                  <a:buAutoNum type="alphaLcParenR"/>
                </a:pP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Kể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tên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cặp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bù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4000" dirty="0" err="1" smtClean="0">
                    <a:latin typeface="Times New Roman" pitchFamily="18" charset="0"/>
                    <a:cs typeface="Times New Roman" pitchFamily="18" charset="0"/>
                  </a:rPr>
                  <a:t>nhau</a:t>
                </a: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 ?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b) Cho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𝐴</m:t>
                        </m:r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</m:acc>
                    <m:r>
                      <a:rPr lang="en-US" sz="4000" i="1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4000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56</m:t>
                        </m:r>
                      </m:e>
                      <m:sup>
                        <m:r>
                          <a:rPr lang="en-US" sz="4000" i="1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4000" b="0" i="1" smtClean="0">
                        <a:latin typeface="Cambria Math"/>
                        <a:cs typeface="Times New Roman" pitchFamily="18" charset="0"/>
                      </a:rPr>
                      <m:t>. </m:t>
                    </m:r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Tính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4000" b="0" i="1" smtClean="0">
                            <a:latin typeface="Cambria Math"/>
                            <a:cs typeface="Times New Roman" pitchFamily="18" charset="0"/>
                          </a:rPr>
                          <m:t>𝑥𝐴𝑧</m:t>
                        </m:r>
                      </m:e>
                    </m:acc>
                  </m:oMath>
                </a14:m>
                <a:r>
                  <a:rPr lang="en-US" sz="4000" dirty="0" smtClean="0">
                    <a:latin typeface="Times New Roman" pitchFamily="18" charset="0"/>
                    <a:cs typeface="Times New Roman" pitchFamily="18" charset="0"/>
                  </a:rPr>
                  <a:t>=?</a:t>
                </a:r>
                <a:endParaRPr lang="en-US" sz="40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spcBef>
                    <a:spcPct val="50000"/>
                  </a:spcBef>
                </a:pPr>
                <a:endParaRPr lang="en-US" sz="36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60648"/>
                <a:ext cx="9144000" cy="2249332"/>
              </a:xfrm>
              <a:prstGeom prst="rect">
                <a:avLst/>
              </a:prstGeom>
              <a:blipFill rotWithShape="1">
                <a:blip r:embed="rId2"/>
                <a:stretch>
                  <a:fillRect l="-2000" t="-4336" b="-1327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564" y="620688"/>
            <a:ext cx="3664485" cy="2640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596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326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33"/>
          <p:cNvSpPr txBox="1">
            <a:spLocks noChangeArrowheads="1"/>
          </p:cNvSpPr>
          <p:nvPr/>
        </p:nvSpPr>
        <p:spPr bwMode="auto">
          <a:xfrm>
            <a:off x="179512" y="2276872"/>
            <a:ext cx="842493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b="1" dirty="0"/>
              <a:t>a</a:t>
            </a:r>
            <a:r>
              <a:rPr lang="en-US" sz="2800" b="1" dirty="0" smtClean="0"/>
              <a:t>) 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cặp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góc</a:t>
            </a:r>
            <a:r>
              <a:rPr lang="en-US" sz="2800" b="1" dirty="0"/>
              <a:t> </a:t>
            </a:r>
            <a:r>
              <a:rPr lang="en-US" sz="2800" b="1" dirty="0" err="1" smtClean="0"/>
              <a:t>bù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nhau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trong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hình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vẽ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là</a:t>
            </a:r>
            <a:r>
              <a:rPr lang="en-US" sz="2800" b="1" dirty="0" smtClean="0"/>
              <a:t>:     </a:t>
            </a:r>
            <a:endParaRPr lang="en-US" sz="2800" b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-185528"/>
            <a:ext cx="3673655" cy="2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154028"/>
              </p:ext>
            </p:extLst>
          </p:nvPr>
        </p:nvGraphicFramePr>
        <p:xfrm>
          <a:off x="483002" y="3096808"/>
          <a:ext cx="1193391" cy="576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Equation" r:id="rId4" imgW="368280" imgH="177480" progId="Equation.DSMT4">
                  <p:embed/>
                </p:oleObj>
              </mc:Choice>
              <mc:Fallback>
                <p:oleObj name="Equation" r:id="rId4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3002" y="3096808"/>
                        <a:ext cx="1193391" cy="576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797302"/>
              </p:ext>
            </p:extLst>
          </p:nvPr>
        </p:nvGraphicFramePr>
        <p:xfrm>
          <a:off x="2481062" y="3077322"/>
          <a:ext cx="1226842" cy="67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Equation" r:id="rId6" imgW="368280" imgH="203040" progId="Equation.DSMT4">
                  <p:embed/>
                </p:oleObj>
              </mc:Choice>
              <mc:Fallback>
                <p:oleObj name="Equation" r:id="rId6" imgW="368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81062" y="3077322"/>
                        <a:ext cx="1226842" cy="676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33"/>
          <p:cNvSpPr txBox="1">
            <a:spLocks noChangeArrowheads="1"/>
          </p:cNvSpPr>
          <p:nvPr/>
        </p:nvSpPr>
        <p:spPr bwMode="auto">
          <a:xfrm>
            <a:off x="1835696" y="3015536"/>
            <a:ext cx="11175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err="1" smtClean="0"/>
              <a:t>Và</a:t>
            </a:r>
            <a:r>
              <a:rPr lang="en-US" sz="2800" dirty="0" smtClean="0"/>
              <a:t>    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116319"/>
              </p:ext>
            </p:extLst>
          </p:nvPr>
        </p:nvGraphicFramePr>
        <p:xfrm>
          <a:off x="5220072" y="3234986"/>
          <a:ext cx="1008112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Equation" r:id="rId8" imgW="368280" imgH="177480" progId="Equation.DSMT4">
                  <p:embed/>
                </p:oleObj>
              </mc:Choice>
              <mc:Fallback>
                <p:oleObj name="Equation" r:id="rId8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20072" y="3234986"/>
                        <a:ext cx="1008112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24514"/>
              </p:ext>
            </p:extLst>
          </p:nvPr>
        </p:nvGraphicFramePr>
        <p:xfrm>
          <a:off x="7259781" y="3215792"/>
          <a:ext cx="1435017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Equation" r:id="rId10" imgW="393480" imgH="177480" progId="Equation.DSMT4">
                  <p:embed/>
                </p:oleObj>
              </mc:Choice>
              <mc:Fallback>
                <p:oleObj name="Equation" r:id="rId10" imgW="393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259781" y="3215792"/>
                        <a:ext cx="1435017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33"/>
          <p:cNvSpPr txBox="1">
            <a:spLocks noChangeArrowheads="1"/>
          </p:cNvSpPr>
          <p:nvPr/>
        </p:nvSpPr>
        <p:spPr bwMode="auto">
          <a:xfrm>
            <a:off x="6510655" y="4090021"/>
            <a:ext cx="11175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err="1" smtClean="0"/>
              <a:t>Và</a:t>
            </a:r>
            <a:r>
              <a:rPr lang="en-US" sz="2800" dirty="0" smtClean="0"/>
              <a:t>    </a:t>
            </a:r>
            <a:endParaRPr lang="en-US" sz="2800" dirty="0"/>
          </a:p>
        </p:txBody>
      </p:sp>
      <p:sp>
        <p:nvSpPr>
          <p:cNvPr id="12" name="Text Box 233"/>
          <p:cNvSpPr txBox="1">
            <a:spLocks noChangeArrowheads="1"/>
          </p:cNvSpPr>
          <p:nvPr/>
        </p:nvSpPr>
        <p:spPr bwMode="auto">
          <a:xfrm>
            <a:off x="6444208" y="3153686"/>
            <a:ext cx="11175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err="1" smtClean="0"/>
              <a:t>Và</a:t>
            </a:r>
            <a:r>
              <a:rPr lang="en-US" sz="2800" dirty="0" smtClean="0"/>
              <a:t>    </a:t>
            </a:r>
            <a:endParaRPr lang="en-US" sz="2800" dirty="0"/>
          </a:p>
        </p:txBody>
      </p:sp>
      <p:sp>
        <p:nvSpPr>
          <p:cNvPr id="13" name="Text Box 233"/>
          <p:cNvSpPr txBox="1">
            <a:spLocks noChangeArrowheads="1"/>
          </p:cNvSpPr>
          <p:nvPr/>
        </p:nvSpPr>
        <p:spPr bwMode="auto">
          <a:xfrm>
            <a:off x="1835696" y="4005064"/>
            <a:ext cx="11175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err="1" smtClean="0"/>
              <a:t>Và</a:t>
            </a:r>
            <a:r>
              <a:rPr lang="en-US" sz="2800" dirty="0" smtClean="0"/>
              <a:t>    </a:t>
            </a:r>
            <a:endParaRPr lang="en-US" sz="28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9963378"/>
              </p:ext>
            </p:extLst>
          </p:nvPr>
        </p:nvGraphicFramePr>
        <p:xfrm>
          <a:off x="467544" y="4090021"/>
          <a:ext cx="1154648" cy="521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Equation" r:id="rId12" imgW="393480" imgH="177480" progId="Equation.DSMT4">
                  <p:embed/>
                </p:oleObj>
              </mc:Choice>
              <mc:Fallback>
                <p:oleObj name="Equation" r:id="rId12" imgW="393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67544" y="4090021"/>
                        <a:ext cx="1154648" cy="5214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133616"/>
              </p:ext>
            </p:extLst>
          </p:nvPr>
        </p:nvGraphicFramePr>
        <p:xfrm>
          <a:off x="2756393" y="4171196"/>
          <a:ext cx="1109281" cy="572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Equation" r:id="rId14" imgW="393480" imgH="203040" progId="Equation.DSMT4">
                  <p:embed/>
                </p:oleObj>
              </mc:Choice>
              <mc:Fallback>
                <p:oleObj name="Equation" r:id="rId14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756393" y="4171196"/>
                        <a:ext cx="1109281" cy="572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465380"/>
              </p:ext>
            </p:extLst>
          </p:nvPr>
        </p:nvGraphicFramePr>
        <p:xfrm>
          <a:off x="5233259" y="4149081"/>
          <a:ext cx="1210949" cy="625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Equation" r:id="rId16" imgW="393480" imgH="203040" progId="Equation.DSMT4">
                  <p:embed/>
                </p:oleObj>
              </mc:Choice>
              <mc:Fallback>
                <p:oleObj name="Equation" r:id="rId16" imgW="393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233259" y="4149081"/>
                        <a:ext cx="1210949" cy="6250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32903"/>
              </p:ext>
            </p:extLst>
          </p:nvPr>
        </p:nvGraphicFramePr>
        <p:xfrm>
          <a:off x="7452320" y="4060794"/>
          <a:ext cx="1112189" cy="613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Equation" r:id="rId18" imgW="368280" imgH="203040" progId="Equation.DSMT4">
                  <p:embed/>
                </p:oleObj>
              </mc:Choice>
              <mc:Fallback>
                <p:oleObj name="Equation" r:id="rId18" imgW="368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7452320" y="4060794"/>
                        <a:ext cx="1112189" cy="6136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8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2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33"/>
          <p:cNvSpPr txBox="1">
            <a:spLocks noChangeArrowheads="1"/>
          </p:cNvSpPr>
          <p:nvPr/>
        </p:nvSpPr>
        <p:spPr bwMode="auto">
          <a:xfrm>
            <a:off x="179512" y="2276872"/>
            <a:ext cx="7704856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b="1" dirty="0" smtClean="0"/>
              <a:t>b) </a:t>
            </a:r>
            <a:r>
              <a:rPr lang="en-US" sz="2800" dirty="0" err="1" smtClean="0"/>
              <a:t>Vì</a:t>
            </a:r>
            <a:r>
              <a:rPr lang="en-US" sz="2800" dirty="0" smtClean="0"/>
              <a:t> </a:t>
            </a:r>
            <a:r>
              <a:rPr lang="en-US" sz="2800" dirty="0" err="1" smtClean="0"/>
              <a:t>hai</a:t>
            </a:r>
            <a:r>
              <a:rPr lang="en-US" sz="2800" dirty="0"/>
              <a:t> </a:t>
            </a:r>
            <a:r>
              <a:rPr lang="en-US" sz="2800" dirty="0" smtClean="0"/>
              <a:t>                                   </a:t>
            </a:r>
            <a:r>
              <a:rPr lang="en-US" sz="2800" dirty="0" err="1" smtClean="0"/>
              <a:t>vị</a:t>
            </a:r>
            <a:r>
              <a:rPr lang="en-US" sz="2800" dirty="0" smtClean="0"/>
              <a:t> </a:t>
            </a:r>
            <a:r>
              <a:rPr lang="en-US" sz="2800" dirty="0" err="1" smtClean="0"/>
              <a:t>trí</a:t>
            </a:r>
            <a:r>
              <a:rPr lang="en-US" sz="2800" dirty="0" smtClean="0"/>
              <a:t> </a:t>
            </a:r>
            <a:r>
              <a:rPr lang="en-US" sz="2800" dirty="0" err="1" smtClean="0"/>
              <a:t>kề</a:t>
            </a:r>
            <a:r>
              <a:rPr lang="en-US" sz="2800" dirty="0" smtClean="0"/>
              <a:t> </a:t>
            </a:r>
            <a:r>
              <a:rPr lang="en-US" sz="2800" dirty="0" err="1" smtClean="0"/>
              <a:t>bù</a:t>
            </a:r>
            <a:r>
              <a:rPr lang="en-US" sz="2800" dirty="0" smtClean="0"/>
              <a:t>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err="1" smtClean="0"/>
              <a:t>Nên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684" y="75418"/>
            <a:ext cx="3055748" cy="2201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391120"/>
              </p:ext>
            </p:extLst>
          </p:nvPr>
        </p:nvGraphicFramePr>
        <p:xfrm>
          <a:off x="1619672" y="2379662"/>
          <a:ext cx="10080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" name="Equation" r:id="rId4" imgW="368280" imgH="177480" progId="Equation.DSMT4">
                  <p:embed/>
                </p:oleObj>
              </mc:Choice>
              <mc:Fallback>
                <p:oleObj name="Equation" r:id="rId4" imgW="36828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379662"/>
                        <a:ext cx="100806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 Box 233"/>
          <p:cNvSpPr txBox="1">
            <a:spLocks noChangeArrowheads="1"/>
          </p:cNvSpPr>
          <p:nvPr/>
        </p:nvSpPr>
        <p:spPr bwMode="auto">
          <a:xfrm>
            <a:off x="2699792" y="2323848"/>
            <a:ext cx="111754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err="1" smtClean="0"/>
              <a:t>Và</a:t>
            </a:r>
            <a:r>
              <a:rPr lang="en-US" sz="2800" dirty="0" smtClean="0"/>
              <a:t>    </a:t>
            </a:r>
            <a:endParaRPr lang="en-US" sz="2800" dirty="0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391902"/>
              </p:ext>
            </p:extLst>
          </p:nvPr>
        </p:nvGraphicFramePr>
        <p:xfrm>
          <a:off x="3314390" y="2323848"/>
          <a:ext cx="14351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" name="Equation" r:id="rId6" imgW="393480" imgH="177480" progId="Equation.DSMT4">
                  <p:embed/>
                </p:oleObj>
              </mc:Choice>
              <mc:Fallback>
                <p:oleObj name="Equation" r:id="rId6" imgW="39348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390" y="2323848"/>
                        <a:ext cx="14351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388298"/>
              </p:ext>
            </p:extLst>
          </p:nvPr>
        </p:nvGraphicFramePr>
        <p:xfrm>
          <a:off x="1442492" y="3284984"/>
          <a:ext cx="3962192" cy="640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Equation" r:id="rId8" imgW="1257120" imgH="203040" progId="Equation.DSMT4">
                  <p:embed/>
                </p:oleObj>
              </mc:Choice>
              <mc:Fallback>
                <p:oleObj name="Equation" r:id="rId8" imgW="1257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42492" y="3284984"/>
                        <a:ext cx="3962192" cy="6403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739628"/>
              </p:ext>
            </p:extLst>
          </p:nvPr>
        </p:nvGraphicFramePr>
        <p:xfrm>
          <a:off x="1619671" y="4221088"/>
          <a:ext cx="461751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Equation" r:id="rId10" imgW="1447560" imgH="203040" progId="Equation.DSMT4">
                  <p:embed/>
                </p:oleObj>
              </mc:Choice>
              <mc:Fallback>
                <p:oleObj name="Equation" r:id="rId10" imgW="1447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19671" y="4221088"/>
                        <a:ext cx="4617513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288841"/>
              </p:ext>
            </p:extLst>
          </p:nvPr>
        </p:nvGraphicFramePr>
        <p:xfrm>
          <a:off x="1763688" y="5013175"/>
          <a:ext cx="4248472" cy="6536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6" name="Equation" r:id="rId12" imgW="1320480" imgH="203040" progId="Equation.DSMT4">
                  <p:embed/>
                </p:oleObj>
              </mc:Choice>
              <mc:Fallback>
                <p:oleObj name="Equation" r:id="rId12" imgW="1320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763688" y="5013175"/>
                        <a:ext cx="4248472" cy="6536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573027"/>
              </p:ext>
            </p:extLst>
          </p:nvPr>
        </p:nvGraphicFramePr>
        <p:xfrm>
          <a:off x="1907704" y="5805264"/>
          <a:ext cx="3496979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7" name="Equation" r:id="rId14" imgW="977760" imgH="203040" progId="Equation.DSMT4">
                  <p:embed/>
                </p:oleObj>
              </mc:Choice>
              <mc:Fallback>
                <p:oleObj name="Equation" r:id="rId14" imgW="9777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907704" y="5805264"/>
                        <a:ext cx="3496979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837978" y="587727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904317"/>
              </p:ext>
            </p:extLst>
          </p:nvPr>
        </p:nvGraphicFramePr>
        <p:xfrm>
          <a:off x="6561833" y="5716476"/>
          <a:ext cx="1792649" cy="7455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" name="Equation" r:id="rId16" imgW="799920" imgH="203040" progId="Equation.DSMT4">
                  <p:embed/>
                </p:oleObj>
              </mc:Choice>
              <mc:Fallback>
                <p:oleObj name="Equation" r:id="rId16" imgW="799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561833" y="5716476"/>
                        <a:ext cx="1792649" cy="7455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67544" y="3326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22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8254" y="286043"/>
            <a:ext cx="478849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074241"/>
            <a:ext cx="8763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990793"/>
            <a:ext cx="8763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gia và ghi chép đầy đủ tiết học trên kênh 2 Đài PT TH Hà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Nội và các buổi học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trực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BTVN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18; 19;20;21;22;23/SGK /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82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40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281599"/>
            <a:ext cx="864096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I.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0" descr="ViÕt vë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07" y="620688"/>
            <a:ext cx="2661877" cy="147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403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23528" y="2204864"/>
                <a:ext cx="8712967" cy="1772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Hãy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xOz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bất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kỳ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Vẽ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Oy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cạnh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góc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xOz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So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sánh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tổng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latin typeface="Times New Roman" pitchFamily="18" charset="0"/>
                    <a:cs typeface="Times New Roman" pitchFamily="18" charset="0"/>
                  </a:rPr>
                  <a:t>đo</a:t>
                </a:r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:</a:t>
                </a:r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𝑥𝑂𝑦</m:t>
                        </m:r>
                      </m:e>
                    </m:acc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𝑦𝑂𝑧</m:t>
                        </m:r>
                      </m:e>
                    </m:acc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𝑣</m:t>
                    </m:r>
                    <m:r>
                      <a:rPr lang="en-US" sz="3600" b="0" i="1" smtClean="0">
                        <a:latin typeface="Cambria Math"/>
                        <a:cs typeface="Times New Roman" pitchFamily="18" charset="0"/>
                      </a:rPr>
                      <m:t>à </m:t>
                    </m:r>
                    <m:acc>
                      <m:accPr>
                        <m:chr m:val="̂"/>
                        <m:ctrlP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/>
                            <a:cs typeface="Times New Roman" pitchFamily="18" charset="0"/>
                          </a:rPr>
                          <m:t>𝑥𝑂𝑧</m:t>
                        </m:r>
                      </m:e>
                    </m:acc>
                  </m:oMath>
                </a14:m>
                <a:r>
                  <a:rPr lang="en-US" sz="3600" dirty="0" smtClean="0">
                    <a:latin typeface="Times New Roman" pitchFamily="18" charset="0"/>
                    <a:cs typeface="Times New Roman" pitchFamily="18" charset="0"/>
                  </a:rPr>
                  <a:t> ?</a:t>
                </a:r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204864"/>
                <a:ext cx="8712967" cy="1772537"/>
              </a:xfrm>
              <a:prstGeom prst="rect">
                <a:avLst/>
              </a:prstGeom>
              <a:blipFill rotWithShape="1">
                <a:blip r:embed="rId2"/>
                <a:stretch>
                  <a:fillRect l="-1819" t="-5517" b="-124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0" y="188640"/>
            <a:ext cx="90364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yOz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xOz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: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81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3528" y="1969676"/>
            <a:ext cx="3066065" cy="2486600"/>
            <a:chOff x="323528" y="1969676"/>
            <a:chExt cx="3066065" cy="2486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725297" y="4275206"/>
              <a:ext cx="266429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721528" y="2258982"/>
              <a:ext cx="939873" cy="20126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725297" y="2619022"/>
              <a:ext cx="1728192" cy="165257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101561" y="384188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11760" y="2420888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59632" y="1969676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3528" y="3933056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cxnSp>
        <p:nvCxnSpPr>
          <p:cNvPr id="22" name="Straight Connector 21"/>
          <p:cNvCxnSpPr/>
          <p:nvPr/>
        </p:nvCxnSpPr>
        <p:spPr>
          <a:xfrm flipV="1">
            <a:off x="725297" y="2622630"/>
            <a:ext cx="1728192" cy="165257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721528" y="3501242"/>
            <a:ext cx="1629440" cy="1185068"/>
            <a:chOff x="634063" y="3899157"/>
            <a:chExt cx="1339127" cy="455506"/>
          </a:xfrm>
        </p:grpSpPr>
        <p:sp>
          <p:nvSpPr>
            <p:cNvPr id="31" name="Arc 30"/>
            <p:cNvSpPr/>
            <p:nvPr/>
          </p:nvSpPr>
          <p:spPr>
            <a:xfrm rot="1959742">
              <a:off x="634063" y="3899157"/>
              <a:ext cx="784805" cy="374993"/>
            </a:xfrm>
            <a:prstGeom prst="arc">
              <a:avLst/>
            </a:prstGeom>
            <a:ln w="19050">
              <a:solidFill>
                <a:srgbClr val="422C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313009" y="3954553"/>
                  <a:ext cx="66018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0" smtClean="0">
                                <a:latin typeface="Cambria Math"/>
                              </a:rPr>
                              <m:t>45</m:t>
                            </m:r>
                          </m:e>
                          <m:sup>
                            <m:r>
                              <a:rPr lang="en-US" sz="2000" b="0" i="0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3009" y="3954553"/>
                  <a:ext cx="660181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/>
          <p:cNvGrpSpPr/>
          <p:nvPr/>
        </p:nvGrpSpPr>
        <p:grpSpPr>
          <a:xfrm>
            <a:off x="755576" y="3245255"/>
            <a:ext cx="936590" cy="687801"/>
            <a:chOff x="755576" y="3245255"/>
            <a:chExt cx="936590" cy="687801"/>
          </a:xfrm>
        </p:grpSpPr>
        <p:grpSp>
          <p:nvGrpSpPr>
            <p:cNvPr id="35" name="Group 34"/>
            <p:cNvGrpSpPr/>
            <p:nvPr/>
          </p:nvGrpSpPr>
          <p:grpSpPr>
            <a:xfrm>
              <a:off x="755576" y="3674200"/>
              <a:ext cx="500051" cy="258856"/>
              <a:chOff x="755576" y="3674200"/>
              <a:chExt cx="500051" cy="258856"/>
            </a:xfrm>
          </p:grpSpPr>
          <p:sp>
            <p:nvSpPr>
              <p:cNvPr id="33" name="Arc 32"/>
              <p:cNvSpPr/>
              <p:nvPr/>
            </p:nvSpPr>
            <p:spPr>
              <a:xfrm>
                <a:off x="755576" y="3674200"/>
                <a:ext cx="500051" cy="258856"/>
              </a:xfrm>
              <a:prstGeom prst="arc">
                <a:avLst/>
              </a:prstGeom>
              <a:ln w="28575">
                <a:solidFill>
                  <a:srgbClr val="422C1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Arc 33"/>
              <p:cNvSpPr/>
              <p:nvPr/>
            </p:nvSpPr>
            <p:spPr>
              <a:xfrm>
                <a:off x="797305" y="3717032"/>
                <a:ext cx="386314" cy="216024"/>
              </a:xfrm>
              <a:prstGeom prst="arc">
                <a:avLst/>
              </a:prstGeom>
              <a:ln w="28575">
                <a:solidFill>
                  <a:srgbClr val="422C1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1031985" y="3245255"/>
                  <a:ext cx="66018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0" smtClean="0">
                                <a:latin typeface="Cambria Math"/>
                              </a:rPr>
                              <m:t>20</m:t>
                            </m:r>
                          </m:e>
                          <m:sup>
                            <m:r>
                              <a:rPr lang="en-US" sz="2000" b="0" i="0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1985" y="3245255"/>
                  <a:ext cx="660181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5" name="Group 44"/>
          <p:cNvGrpSpPr/>
          <p:nvPr/>
        </p:nvGrpSpPr>
        <p:grpSpPr>
          <a:xfrm>
            <a:off x="401967" y="3803849"/>
            <a:ext cx="1217705" cy="561256"/>
            <a:chOff x="371687" y="3573016"/>
            <a:chExt cx="1536017" cy="849369"/>
          </a:xfrm>
        </p:grpSpPr>
        <p:sp>
          <p:nvSpPr>
            <p:cNvPr id="43" name="Arc 42"/>
            <p:cNvSpPr/>
            <p:nvPr/>
          </p:nvSpPr>
          <p:spPr>
            <a:xfrm rot="1335084">
              <a:off x="371687" y="3750921"/>
              <a:ext cx="906246" cy="671464"/>
            </a:xfrm>
            <a:prstGeom prst="arc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Rectangle 43"/>
                <p:cNvSpPr/>
                <p:nvPr/>
              </p:nvSpPr>
              <p:spPr>
                <a:xfrm>
                  <a:off x="1155639" y="3573016"/>
                  <a:ext cx="75206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0" smtClean="0">
                                <a:latin typeface="Cambria Math"/>
                              </a:rPr>
                              <m:t>65</m:t>
                            </m:r>
                          </m:e>
                          <m:sup>
                            <m:r>
                              <a:rPr lang="en-US" sz="2400" b="0" i="0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5639" y="3573016"/>
                  <a:ext cx="752065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4082" r="-6122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95536" y="4657391"/>
                <a:ext cx="3466142" cy="6009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𝑥𝑂𝑦</m:t>
                          </m:r>
                        </m:e>
                      </m:acc>
                      <m:r>
                        <a:rPr lang="en-US" sz="3200" b="0" i="1" smtClean="0">
                          <a:latin typeface="Cambria Math"/>
                        </a:rPr>
                        <m:t>+</m:t>
                      </m:r>
                      <m:acc>
                        <m:accPr>
                          <m:chr m:val="̂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𝑦𝑂𝑧</m:t>
                          </m:r>
                        </m:e>
                      </m:acc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𝑥𝑂𝑧</m:t>
                          </m:r>
                        </m:e>
                      </m:ac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657391"/>
                <a:ext cx="3466142" cy="60093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3374135" y="496465"/>
                <a:ext cx="5726163" cy="36701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b) 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Nhận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 smtClean="0">
                    <a:latin typeface="Times New Roman" pitchFamily="18" charset="0"/>
                    <a:cs typeface="Times New Roman" pitchFamily="18" charset="0"/>
                  </a:rPr>
                  <a:t>xét</a:t>
                </a:r>
                <a:r>
                  <a:rPr lang="en-US" sz="3600" b="1" dirty="0" smtClean="0"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342900" indent="-342900">
                  <a:buFont typeface="Wingdings" pitchFamily="2" charset="2"/>
                  <a:buChar char="§"/>
                </a:pP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Ox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Oz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𝑥𝑂𝑦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𝑦𝑂𝑧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𝑥𝑂𝑧</m:t>
                        </m:r>
                      </m:e>
                    </m:acc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>
                  <a:buFont typeface="Wingdings" pitchFamily="2" charset="2"/>
                  <a:buChar char="§"/>
                </a:pP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Ngược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b="1" dirty="0" err="1" smtClean="0">
                    <a:latin typeface="Times New Roman" pitchFamily="18" charset="0"/>
                    <a:cs typeface="Times New Roman" pitchFamily="18" charset="0"/>
                  </a:rPr>
                  <a:t>lại</a:t>
                </a:r>
                <a:r>
                  <a:rPr lang="en-US" sz="3200" b="1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𝑥𝑂𝑦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𝑦𝑂𝑧</m:t>
                        </m:r>
                      </m:e>
                    </m:acc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</a:rPr>
                          <m:t>𝑥𝑂𝑧</m:t>
                        </m:r>
                      </m:e>
                    </m:acc>
                    <m:r>
                      <a:rPr lang="en-US" sz="32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thì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Oy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Ox </a:t>
                </a:r>
                <a:r>
                  <a:rPr lang="en-US" sz="32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Oz.</a:t>
                </a: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buFont typeface="Wingdings" pitchFamily="2" charset="2"/>
                  <a:buChar char="Ø"/>
                </a:pPr>
                <a:endParaRPr lang="en-US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135" y="496465"/>
                <a:ext cx="5726163" cy="3670172"/>
              </a:xfrm>
              <a:prstGeom prst="rect">
                <a:avLst/>
              </a:prstGeom>
              <a:blipFill rotWithShape="1">
                <a:blip r:embed="rId8"/>
                <a:stretch>
                  <a:fillRect l="-3191" t="-2653" r="-2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22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836" y="175573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2987824" y="1628800"/>
            <a:ext cx="5299497" cy="2952328"/>
          </a:xfrm>
          <a:prstGeom prst="cloudCallout">
            <a:avLst>
              <a:gd name="adj1" fmla="val 57199"/>
              <a:gd name="adj2" fmla="val 43781"/>
            </a:avLst>
          </a:prstGeom>
          <a:solidFill>
            <a:srgbClr val="FFC000">
              <a:alpha val="89000"/>
            </a:srgbClr>
          </a:solidFill>
          <a:ln>
            <a:noFill/>
          </a:ln>
          <a:scene3d>
            <a:camera prst="perspectiveHeroicExtremeLeftFacing"/>
            <a:lightRig rig="threePt" dir="t"/>
          </a:scene3d>
          <a:sp3d prstMaterial="plastic">
            <a:bevelT prst="relaxedInset"/>
            <a:bevelB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BOYWR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127" y="4797152"/>
            <a:ext cx="2592388" cy="185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323528" y="1969676"/>
            <a:ext cx="3066065" cy="2486600"/>
            <a:chOff x="323528" y="1969676"/>
            <a:chExt cx="3066065" cy="2486600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725297" y="4275206"/>
              <a:ext cx="2664296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721528" y="2258982"/>
              <a:ext cx="939873" cy="20126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25297" y="2619022"/>
              <a:ext cx="1728192" cy="165257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3101561" y="3841884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411760" y="2420888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y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59632" y="1969676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z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23528" y="3933056"/>
              <a:ext cx="2880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21528" y="3501242"/>
            <a:ext cx="1629440" cy="1185068"/>
            <a:chOff x="634063" y="3899157"/>
            <a:chExt cx="1339127" cy="455506"/>
          </a:xfrm>
        </p:grpSpPr>
        <p:sp>
          <p:nvSpPr>
            <p:cNvPr id="25" name="Arc 24"/>
            <p:cNvSpPr/>
            <p:nvPr/>
          </p:nvSpPr>
          <p:spPr>
            <a:xfrm rot="1959742">
              <a:off x="634063" y="3899157"/>
              <a:ext cx="784805" cy="374993"/>
            </a:xfrm>
            <a:prstGeom prst="arc">
              <a:avLst/>
            </a:prstGeom>
            <a:ln w="19050">
              <a:solidFill>
                <a:srgbClr val="422C1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313009" y="3954553"/>
                  <a:ext cx="66018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0" smtClean="0">
                                <a:latin typeface="Cambria Math"/>
                              </a:rPr>
                              <m:t>45</m:t>
                            </m:r>
                          </m:e>
                          <m:sup>
                            <m:r>
                              <a:rPr lang="en-US" sz="2000" b="0" i="0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13009" y="3954553"/>
                  <a:ext cx="660181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7" name="Group 26"/>
          <p:cNvGrpSpPr/>
          <p:nvPr/>
        </p:nvGrpSpPr>
        <p:grpSpPr>
          <a:xfrm>
            <a:off x="755576" y="3245255"/>
            <a:ext cx="936590" cy="687801"/>
            <a:chOff x="755576" y="3245255"/>
            <a:chExt cx="936590" cy="687801"/>
          </a:xfrm>
        </p:grpSpPr>
        <p:grpSp>
          <p:nvGrpSpPr>
            <p:cNvPr id="28" name="Group 27"/>
            <p:cNvGrpSpPr/>
            <p:nvPr/>
          </p:nvGrpSpPr>
          <p:grpSpPr>
            <a:xfrm>
              <a:off x="755576" y="3674200"/>
              <a:ext cx="500051" cy="258856"/>
              <a:chOff x="755576" y="3674200"/>
              <a:chExt cx="500051" cy="258856"/>
            </a:xfrm>
          </p:grpSpPr>
          <p:sp>
            <p:nvSpPr>
              <p:cNvPr id="30" name="Arc 29"/>
              <p:cNvSpPr/>
              <p:nvPr/>
            </p:nvSpPr>
            <p:spPr>
              <a:xfrm>
                <a:off x="755576" y="3674200"/>
                <a:ext cx="500051" cy="258856"/>
              </a:xfrm>
              <a:prstGeom prst="arc">
                <a:avLst/>
              </a:prstGeom>
              <a:ln w="28575">
                <a:solidFill>
                  <a:srgbClr val="422C1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Arc 30"/>
              <p:cNvSpPr/>
              <p:nvPr/>
            </p:nvSpPr>
            <p:spPr>
              <a:xfrm>
                <a:off x="797305" y="3717032"/>
                <a:ext cx="386314" cy="216024"/>
              </a:xfrm>
              <a:prstGeom prst="arc">
                <a:avLst/>
              </a:prstGeom>
              <a:ln w="28575">
                <a:solidFill>
                  <a:srgbClr val="422C1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031985" y="3245255"/>
                  <a:ext cx="660181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000" b="0" i="0" smtClean="0">
                                <a:latin typeface="Cambria Math"/>
                              </a:rPr>
                              <m:t>20</m:t>
                            </m:r>
                          </m:e>
                          <m:sup>
                            <m:r>
                              <a:rPr lang="en-US" sz="2000" b="0" i="0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1985" y="3245255"/>
                  <a:ext cx="660181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2" name="Group 31"/>
          <p:cNvGrpSpPr/>
          <p:nvPr/>
        </p:nvGrpSpPr>
        <p:grpSpPr>
          <a:xfrm>
            <a:off x="401967" y="3803849"/>
            <a:ext cx="1217705" cy="561256"/>
            <a:chOff x="371687" y="3573016"/>
            <a:chExt cx="1536017" cy="849369"/>
          </a:xfrm>
        </p:grpSpPr>
        <p:sp>
          <p:nvSpPr>
            <p:cNvPr id="33" name="Arc 32"/>
            <p:cNvSpPr/>
            <p:nvPr/>
          </p:nvSpPr>
          <p:spPr>
            <a:xfrm rot="1335084">
              <a:off x="371687" y="3750921"/>
              <a:ext cx="906246" cy="671464"/>
            </a:xfrm>
            <a:prstGeom prst="arc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Rectangle 33"/>
                <p:cNvSpPr/>
                <p:nvPr/>
              </p:nvSpPr>
              <p:spPr>
                <a:xfrm>
                  <a:off x="1155639" y="3573016"/>
                  <a:ext cx="75206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0" smtClean="0">
                                <a:latin typeface="Cambria Math"/>
                              </a:rPr>
                              <m:t>65</m:t>
                            </m:r>
                          </m:e>
                          <m:sup>
                            <m:r>
                              <a:rPr lang="en-US" sz="2400" b="0" i="0" smtClean="0">
                                <a:latin typeface="Cambria Math"/>
                              </a:rPr>
                              <m:t>0</m:t>
                            </m:r>
                          </m:sup>
                        </m:sSup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4" name="Rectangle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5639" y="3573016"/>
                  <a:ext cx="752065" cy="46166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4082" r="-6122" b="-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72169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260647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613881" y="1052736"/>
            <a:ext cx="8136904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dirty="0" err="1" smtClean="0"/>
              <a:t>Là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góc</a:t>
            </a:r>
            <a:r>
              <a:rPr lang="en-US" sz="3200" b="1" dirty="0" smtClean="0"/>
              <a:t>: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+ </a:t>
            </a:r>
            <a:r>
              <a:rPr lang="en-US" sz="3200" b="1" dirty="0" err="1"/>
              <a:t>Có</a:t>
            </a:r>
            <a:r>
              <a:rPr lang="en-US" sz="3200" b="1" dirty="0"/>
              <a:t> </a:t>
            </a:r>
            <a:r>
              <a:rPr lang="en-US" sz="3200" b="1" dirty="0" err="1" smtClean="0"/>
              <a:t>một</a:t>
            </a:r>
            <a:r>
              <a:rPr lang="en-US" sz="3200" b="1" dirty="0" smtClean="0"/>
              <a:t> </a:t>
            </a:r>
            <a:r>
              <a:rPr lang="en-US" sz="3200" b="1" dirty="0" err="1"/>
              <a:t>cạnh</a:t>
            </a:r>
            <a:r>
              <a:rPr lang="en-US" sz="3200" b="1" dirty="0"/>
              <a:t> </a:t>
            </a:r>
            <a:r>
              <a:rPr lang="en-US" sz="3200" b="1" dirty="0" err="1" smtClean="0"/>
              <a:t>chung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/>
              <a:t>+ </a:t>
            </a:r>
            <a:r>
              <a:rPr lang="en-US" sz="3200" b="1" dirty="0" err="1" smtClean="0"/>
              <a:t>Hai</a:t>
            </a:r>
            <a:r>
              <a:rPr lang="en-US" sz="3200" b="1" dirty="0" smtClean="0"/>
              <a:t> </a:t>
            </a:r>
            <a:r>
              <a:rPr lang="en-US" sz="3200" b="1" dirty="0" err="1"/>
              <a:t>cạnh</a:t>
            </a:r>
            <a:r>
              <a:rPr lang="en-US" sz="3200" b="1" dirty="0"/>
              <a:t> </a:t>
            </a:r>
            <a:r>
              <a:rPr lang="en-US" sz="3200" b="1" dirty="0" err="1"/>
              <a:t>còn</a:t>
            </a:r>
            <a:r>
              <a:rPr lang="en-US" sz="3200" b="1" dirty="0"/>
              <a:t> </a:t>
            </a:r>
            <a:r>
              <a:rPr lang="en-US" sz="3200" b="1" dirty="0" err="1"/>
              <a:t>lại</a:t>
            </a:r>
            <a:r>
              <a:rPr lang="en-US" sz="3200" b="1" dirty="0"/>
              <a:t> </a:t>
            </a:r>
            <a:r>
              <a:rPr lang="en-US" sz="3200" b="1" dirty="0" err="1"/>
              <a:t>nằm</a:t>
            </a:r>
            <a:r>
              <a:rPr lang="en-US" sz="3200" b="1" dirty="0"/>
              <a:t> </a:t>
            </a:r>
            <a:r>
              <a:rPr lang="en-US" sz="3200" b="1" dirty="0" err="1"/>
              <a:t>về</a:t>
            </a:r>
            <a:r>
              <a:rPr lang="en-US" sz="3200" b="1" dirty="0"/>
              <a:t> </a:t>
            </a:r>
            <a:r>
              <a:rPr lang="en-US" sz="3200" b="1" dirty="0" err="1"/>
              <a:t>hai</a:t>
            </a:r>
            <a:r>
              <a:rPr lang="en-US" sz="3200" b="1" dirty="0"/>
              <a:t> </a:t>
            </a:r>
            <a:r>
              <a:rPr lang="en-US" sz="3200" b="1" dirty="0" err="1"/>
              <a:t>nửa</a:t>
            </a:r>
            <a:r>
              <a:rPr lang="en-US" sz="3200" b="1" dirty="0"/>
              <a:t> </a:t>
            </a:r>
            <a:r>
              <a:rPr lang="en-US" sz="3200" b="1" dirty="0" err="1"/>
              <a:t>mặt</a:t>
            </a:r>
            <a:r>
              <a:rPr lang="en-US" sz="3200" b="1" dirty="0"/>
              <a:t> </a:t>
            </a:r>
            <a:r>
              <a:rPr lang="en-US" sz="3200" b="1" dirty="0" err="1" smtClean="0"/>
              <a:t>phẳng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đối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nhau</a:t>
            </a:r>
            <a:r>
              <a:rPr lang="en-US" sz="3200" b="1" dirty="0" smtClean="0"/>
              <a:t> </a:t>
            </a:r>
            <a:r>
              <a:rPr lang="en-US" sz="3200" b="1" dirty="0" err="1"/>
              <a:t>có</a:t>
            </a:r>
            <a:r>
              <a:rPr lang="en-US" sz="3200" b="1" dirty="0"/>
              <a:t> </a:t>
            </a:r>
            <a:r>
              <a:rPr lang="en-US" sz="3200" b="1" dirty="0" err="1"/>
              <a:t>bờ</a:t>
            </a:r>
            <a:r>
              <a:rPr lang="en-US" sz="3200" b="1" dirty="0"/>
              <a:t> </a:t>
            </a:r>
            <a:r>
              <a:rPr lang="en-US" sz="3200" b="1" dirty="0" err="1"/>
              <a:t>là</a:t>
            </a:r>
            <a:r>
              <a:rPr lang="en-US" sz="3200" b="1" dirty="0"/>
              <a:t> </a:t>
            </a:r>
            <a:r>
              <a:rPr lang="en-US" sz="3200" b="1" dirty="0" err="1"/>
              <a:t>cạnh</a:t>
            </a:r>
            <a:r>
              <a:rPr lang="en-US" sz="3200" b="1" dirty="0"/>
              <a:t> </a:t>
            </a:r>
            <a:r>
              <a:rPr lang="en-US" sz="3200" b="1" dirty="0" err="1" smtClean="0"/>
              <a:t>chung</a:t>
            </a:r>
            <a:r>
              <a:rPr lang="en-US" sz="3200" b="1" dirty="0" smtClean="0"/>
              <a:t>.</a:t>
            </a:r>
            <a:endParaRPr lang="en-US" sz="4000" b="1" dirty="0"/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2292392" y="3662024"/>
            <a:ext cx="3071696" cy="2406598"/>
            <a:chOff x="624" y="1527"/>
            <a:chExt cx="3182" cy="1617"/>
          </a:xfrm>
        </p:grpSpPr>
        <p:sp>
          <p:nvSpPr>
            <p:cNvPr id="8" name="Rectangle 43"/>
            <p:cNvSpPr>
              <a:spLocks noChangeArrowheads="1"/>
            </p:cNvSpPr>
            <p:nvPr/>
          </p:nvSpPr>
          <p:spPr bwMode="auto">
            <a:xfrm>
              <a:off x="2114" y="2688"/>
              <a:ext cx="549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 b="1" dirty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O</a:t>
              </a:r>
            </a:p>
          </p:txBody>
        </p:sp>
        <p:sp>
          <p:nvSpPr>
            <p:cNvPr id="9" name="Text Box 44"/>
            <p:cNvSpPr txBox="1">
              <a:spLocks noChangeArrowheads="1"/>
            </p:cNvSpPr>
            <p:nvPr/>
          </p:nvSpPr>
          <p:spPr bwMode="auto">
            <a:xfrm>
              <a:off x="624" y="2274"/>
              <a:ext cx="480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800" dirty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x</a:t>
              </a:r>
              <a:endParaRPr lang="en-US" sz="1400" dirty="0">
                <a:solidFill>
                  <a:srgbClr val="000000"/>
                </a:solidFill>
                <a:latin typeface=".VnTime" pitchFamily="34" charset="0"/>
                <a:cs typeface="Arial" charset="0"/>
              </a:endParaRPr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 flipH="1">
              <a:off x="2105" y="1536"/>
              <a:ext cx="345" cy="1251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46"/>
            <p:cNvSpPr>
              <a:spLocks noChangeShapeType="1"/>
            </p:cNvSpPr>
            <p:nvPr/>
          </p:nvSpPr>
          <p:spPr bwMode="auto">
            <a:xfrm flipH="1">
              <a:off x="2105" y="1995"/>
              <a:ext cx="1481" cy="783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47"/>
            <p:cNvSpPr>
              <a:spLocks noChangeShapeType="1"/>
            </p:cNvSpPr>
            <p:nvPr/>
          </p:nvSpPr>
          <p:spPr bwMode="auto">
            <a:xfrm>
              <a:off x="672" y="1995"/>
              <a:ext cx="1433" cy="783"/>
            </a:xfrm>
            <a:prstGeom prst="line">
              <a:avLst/>
            </a:prstGeom>
            <a:noFill/>
            <a:ln w="38100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48"/>
            <p:cNvSpPr>
              <a:spLocks noChangeArrowheads="1"/>
            </p:cNvSpPr>
            <p:nvPr/>
          </p:nvSpPr>
          <p:spPr bwMode="auto">
            <a:xfrm>
              <a:off x="3390" y="1996"/>
              <a:ext cx="416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80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z</a:t>
              </a:r>
            </a:p>
          </p:txBody>
        </p:sp>
        <p:sp>
          <p:nvSpPr>
            <p:cNvPr id="14" name="Rectangle 49"/>
            <p:cNvSpPr>
              <a:spLocks noChangeArrowheads="1"/>
            </p:cNvSpPr>
            <p:nvPr/>
          </p:nvSpPr>
          <p:spPr bwMode="auto">
            <a:xfrm>
              <a:off x="2402" y="1527"/>
              <a:ext cx="394" cy="4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dirty="0" smtClean="0">
                  <a:solidFill>
                    <a:srgbClr val="000000"/>
                  </a:solidFill>
                  <a:latin typeface=".VnTime" pitchFamily="34" charset="0"/>
                  <a:cs typeface="Arial" charset="0"/>
                </a:rPr>
                <a:t>y</a:t>
              </a:r>
              <a:endParaRPr lang="en-US" sz="2800" dirty="0">
                <a:solidFill>
                  <a:srgbClr val="000000"/>
                </a:solidFill>
                <a:latin typeface=".VnTime" pitchFamily="34" charset="0"/>
                <a:cs typeface="Arial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51520" y="5729287"/>
            <a:ext cx="88924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yOz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51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659129" y="25535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536" y="840131"/>
            <a:ext cx="87484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u="sng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u="sng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60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30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420888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294" y="3067219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180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u="sng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110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70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224" y="4452214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841645"/>
              </p:ext>
            </p:extLst>
          </p:nvPr>
        </p:nvGraphicFramePr>
        <p:xfrm>
          <a:off x="395536" y="5229200"/>
          <a:ext cx="8229600" cy="1108456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8229600"/>
              </a:tblGrid>
              <a:tr h="912637">
                <a:tc>
                  <a:txBody>
                    <a:bodyPr/>
                    <a:lstStyle/>
                    <a:p>
                      <a:pPr marL="457200" marR="0" indent="-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Times New Roman" pitchFamily="18" charset="0"/>
                        <a:buChar char="-"/>
                      </a:pPr>
                      <a:r>
                        <a:rPr lang="en-US" sz="2800" b="1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góc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kề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bù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80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góc</a:t>
                      </a:r>
                      <a:r>
                        <a:rPr lang="en-US" sz="280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vừa</a:t>
                      </a:r>
                      <a:r>
                        <a:rPr lang="en-US" sz="280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kề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r>
                        <a:rPr lang="en-US" sz="280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,vừa</a:t>
                      </a:r>
                      <a:r>
                        <a:rPr lang="en-US" sz="280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bù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nhau</a:t>
                      </a:r>
                      <a:r>
                        <a:rPr lang="en-US" sz="280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457200" marR="0" indent="-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Times New Roman" pitchFamily="18" charset="0"/>
                        <a:buChar char="-"/>
                      </a:pPr>
                      <a:r>
                        <a:rPr lang="en-US" sz="2800" b="1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2800" b="1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góc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kề</a:t>
                      </a:r>
                      <a:r>
                        <a:rPr lang="en-US" sz="2800" b="1" baseline="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bù</a:t>
                      </a:r>
                      <a:r>
                        <a:rPr lang="en-US" sz="2800" b="1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80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tổng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đo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80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  <a:r>
                        <a:rPr lang="en-US" sz="2800" b="1" baseline="30000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en-US" sz="2800" b="1" dirty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800" b="1" dirty="0">
                        <a:ln>
                          <a:noFill/>
                        </a:ln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07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3040" y="2276872"/>
            <a:ext cx="8640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II.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10" descr="ViÕt vë 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607" y="620688"/>
            <a:ext cx="2661877" cy="147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86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7"/>
              <p:cNvSpPr>
                <a:spLocks noChangeArrowheads="1"/>
              </p:cNvSpPr>
              <p:nvPr/>
            </p:nvSpPr>
            <p:spPr bwMode="auto">
              <a:xfrm>
                <a:off x="238514" y="171556"/>
                <a:ext cx="8905486" cy="224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342900" indent="-342900">
                  <a:spcBef>
                    <a:spcPct val="50000"/>
                  </a:spcBef>
                </a:pPr>
                <a:r>
                  <a:rPr lang="en-US" sz="3600" b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36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1 :  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OA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nằm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giữa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tia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OB, OC. </a:t>
                </a: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      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Biết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𝐵𝑂𝐴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45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 , 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𝐴𝑂𝐶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32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0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itchFamily="18" charset="0"/>
                      </a:rPr>
                      <m:t>.       </m:t>
                    </m:r>
                  </m:oMath>
                </a14:m>
                <a:endParaRPr lang="en-US" sz="28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50000"/>
                  </a:spcBef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               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Tính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𝐵𝑂𝐶</m:t>
                        </m:r>
                      </m:e>
                    </m:acc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5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8514" y="171556"/>
                <a:ext cx="8905486" cy="2249332"/>
              </a:xfrm>
              <a:prstGeom prst="rect">
                <a:avLst/>
              </a:prstGeom>
              <a:blipFill rotWithShape="1">
                <a:blip r:embed="rId2"/>
                <a:stretch>
                  <a:fillRect l="-2053" t="-43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3995936" y="19888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9" y="2924944"/>
            <a:ext cx="3669265" cy="3701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233"/>
              <p:cNvSpPr txBox="1">
                <a:spLocks noChangeArrowheads="1"/>
              </p:cNvSpPr>
              <p:nvPr/>
            </p:nvSpPr>
            <p:spPr bwMode="auto">
              <a:xfrm>
                <a:off x="3193148" y="2512060"/>
                <a:ext cx="6264696" cy="36040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en-US" sz="2800" dirty="0" smtClean="0"/>
                  <a:t>a) </a:t>
                </a:r>
                <a:r>
                  <a:rPr lang="en-US" sz="2800" dirty="0" err="1" smtClean="0"/>
                  <a:t>Vì</a:t>
                </a:r>
                <a:r>
                  <a:rPr lang="en-US" sz="2400" dirty="0" smtClean="0">
                    <a:latin typeface=".VnTime" pitchFamily="34" charset="0"/>
                  </a:rPr>
                  <a:t> </a:t>
                </a:r>
                <a:r>
                  <a:rPr lang="en-US" sz="2800" dirty="0" err="1"/>
                  <a:t>tia</a:t>
                </a:r>
                <a:r>
                  <a:rPr lang="en-US" sz="2800" dirty="0"/>
                  <a:t> OA </a:t>
                </a:r>
                <a:r>
                  <a:rPr lang="en-US" sz="2800" dirty="0" err="1"/>
                  <a:t>nằm</a:t>
                </a:r>
                <a:r>
                  <a:rPr lang="en-US" sz="2800" dirty="0"/>
                  <a:t> </a:t>
                </a:r>
                <a:r>
                  <a:rPr lang="en-US" sz="2800" dirty="0" err="1"/>
                  <a:t>giữa</a:t>
                </a:r>
                <a:r>
                  <a:rPr lang="en-US" sz="2800" dirty="0"/>
                  <a:t> </a:t>
                </a:r>
                <a:r>
                  <a:rPr lang="en-US" sz="2800" dirty="0" err="1"/>
                  <a:t>hai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tia</a:t>
                </a:r>
                <a:r>
                  <a:rPr lang="en-US" sz="2800" dirty="0"/>
                  <a:t> OB </a:t>
                </a:r>
                <a:r>
                  <a:rPr lang="en-US" sz="2800" dirty="0" err="1"/>
                  <a:t>và</a:t>
                </a:r>
                <a:r>
                  <a:rPr lang="en-US" sz="2800" dirty="0"/>
                  <a:t> OC </a:t>
                </a:r>
                <a:r>
                  <a:rPr lang="en-US" sz="2800" dirty="0" smtClean="0"/>
                  <a:t>    </a:t>
                </a:r>
                <a:r>
                  <a:rPr lang="en-US" sz="2800" dirty="0" err="1" smtClean="0"/>
                  <a:t>nên</a:t>
                </a:r>
                <a:r>
                  <a:rPr lang="en-US" sz="2800" dirty="0" smtClean="0"/>
                  <a:t>: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cs typeface="Times New Roman" pitchFamily="18" charset="0"/>
                          </a:rPr>
                          <m:t>𝐵𝑂𝐴</m:t>
                        </m:r>
                      </m:e>
                    </m:acc>
                    <m:r>
                      <a:rPr lang="en-US" sz="2800" b="0" i="0" smtClean="0">
                        <a:latin typeface="Cambria Math"/>
                        <a:cs typeface="Times New Roman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𝐴𝑂𝐶</m:t>
                        </m:r>
                      </m:e>
                    </m:acc>
                    <m:r>
                      <a:rPr lang="en-US" sz="28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𝐵𝑂𝐶</m:t>
                        </m:r>
                      </m:e>
                    </m:acc>
                  </m:oMath>
                </a14:m>
                <a:endParaRPr lang="en-US" sz="2800" dirty="0"/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sym typeface="Symbol" pitchFamily="18" charset="2"/>
                  </a:rPr>
                  <a:t>       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𝐵𝑂𝐶</m:t>
                        </m:r>
                      </m:e>
                    </m:acc>
                  </m:oMath>
                </a14:m>
                <a:r>
                  <a:rPr lang="en-US" sz="2800" dirty="0" smtClean="0">
                    <a:sym typeface="Symbol" pitchFamily="18" charset="2"/>
                  </a:rPr>
                  <a:t> </a:t>
                </a:r>
                <a:r>
                  <a:rPr lang="en-US" sz="2800" dirty="0">
                    <a:sym typeface="Symbol" pitchFamily="18" charset="2"/>
                  </a:rPr>
                  <a:t>= 45</a:t>
                </a:r>
                <a:r>
                  <a:rPr lang="en-US" sz="2800" baseline="30000" dirty="0">
                    <a:sym typeface="Symbol" pitchFamily="18" charset="2"/>
                  </a:rPr>
                  <a:t>o</a:t>
                </a:r>
                <a:r>
                  <a:rPr lang="en-US" sz="2800" dirty="0">
                    <a:sym typeface="Symbol" pitchFamily="18" charset="2"/>
                  </a:rPr>
                  <a:t> + </a:t>
                </a:r>
                <a:r>
                  <a:rPr lang="en-US" sz="2800" dirty="0" smtClean="0">
                    <a:sym typeface="Symbol" pitchFamily="18" charset="2"/>
                  </a:rPr>
                  <a:t>32</a:t>
                </a:r>
                <a:r>
                  <a:rPr lang="en-US" sz="2800" baseline="30000" dirty="0" smtClean="0">
                    <a:sym typeface="Symbol" pitchFamily="18" charset="2"/>
                  </a:rPr>
                  <a:t>o         </a:t>
                </a:r>
                <a:endParaRPr lang="en-US" sz="2800" baseline="30000" dirty="0">
                  <a:sym typeface="Symbol" pitchFamily="18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2800" dirty="0" smtClean="0">
                    <a:sym typeface="Symbol" pitchFamily="18" charset="2"/>
                  </a:rPr>
                  <a:t>       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𝐵𝑂𝐶</m:t>
                        </m:r>
                      </m:e>
                    </m:acc>
                  </m:oMath>
                </a14:m>
                <a:r>
                  <a:rPr lang="en-US" sz="2800" dirty="0">
                    <a:sym typeface="Symbol" pitchFamily="18" charset="2"/>
                  </a:rPr>
                  <a:t> = 77</a:t>
                </a:r>
                <a:r>
                  <a:rPr lang="en-US" sz="2800" baseline="30000" dirty="0">
                    <a:sym typeface="Symbol" pitchFamily="18" charset="2"/>
                  </a:rPr>
                  <a:t>o</a:t>
                </a:r>
                <a:endParaRPr lang="en-US" sz="2800" dirty="0"/>
              </a:p>
              <a:p>
                <a:pPr>
                  <a:lnSpc>
                    <a:spcPct val="150000"/>
                  </a:lnSpc>
                  <a:spcBef>
                    <a:spcPct val="50000"/>
                  </a:spcBef>
                </a:pPr>
                <a:endParaRPr lang="en-US" sz="2800" dirty="0"/>
              </a:p>
            </p:txBody>
          </p:sp>
        </mc:Choice>
        <mc:Fallback xmlns="">
          <p:sp>
            <p:nvSpPr>
              <p:cNvPr id="17" name="Text Box 2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3148" y="2512060"/>
                <a:ext cx="6264696" cy="3604064"/>
              </a:xfrm>
              <a:prstGeom prst="rect">
                <a:avLst/>
              </a:prstGeom>
              <a:blipFill rotWithShape="1">
                <a:blip r:embed="rId4"/>
                <a:stretch>
                  <a:fillRect l="-20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57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974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abc</dc:creator>
  <cp:lastModifiedBy>abc</cp:lastModifiedBy>
  <cp:revision>67</cp:revision>
  <dcterms:created xsi:type="dcterms:W3CDTF">2020-04-02T22:01:59Z</dcterms:created>
  <dcterms:modified xsi:type="dcterms:W3CDTF">2020-04-06T03:36:22Z</dcterms:modified>
</cp:coreProperties>
</file>